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91" r:id="rId2"/>
    <p:sldId id="292" r:id="rId3"/>
    <p:sldId id="288" r:id="rId4"/>
    <p:sldId id="289" r:id="rId5"/>
    <p:sldId id="290" r:id="rId6"/>
    <p:sldId id="258" r:id="rId7"/>
    <p:sldId id="259" r:id="rId8"/>
    <p:sldId id="261" r:id="rId9"/>
    <p:sldId id="262" r:id="rId10"/>
    <p:sldId id="263" r:id="rId11"/>
    <p:sldId id="260" r:id="rId12"/>
    <p:sldId id="264" r:id="rId13"/>
    <p:sldId id="265" r:id="rId14"/>
    <p:sldId id="266" r:id="rId15"/>
    <p:sldId id="267" r:id="rId16"/>
    <p:sldId id="268" r:id="rId17"/>
    <p:sldId id="269" r:id="rId18"/>
    <p:sldId id="270" r:id="rId19"/>
    <p:sldId id="271" r:id="rId20"/>
    <p:sldId id="286" r:id="rId21"/>
    <p:sldId id="274" r:id="rId22"/>
    <p:sldId id="287" r:id="rId23"/>
    <p:sldId id="275" r:id="rId24"/>
    <p:sldId id="276" r:id="rId25"/>
    <p:sldId id="294" r:id="rId26"/>
    <p:sldId id="295" r:id="rId27"/>
    <p:sldId id="297" r:id="rId28"/>
    <p:sldId id="296" r:id="rId29"/>
    <p:sldId id="29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28" autoAdjust="0"/>
    <p:restoredTop sz="94660"/>
  </p:normalViewPr>
  <p:slideViewPr>
    <p:cSldViewPr snapToGrid="0">
      <p:cViewPr varScale="1">
        <p:scale>
          <a:sx n="78" d="100"/>
          <a:sy n="78" d="100"/>
        </p:scale>
        <p:origin x="629" y="62"/>
      </p:cViewPr>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2BF35E-DBAE-4CBE-9D91-35C6BB20D501}"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52D6D4-F88A-4BE4-A078-665B4B19DF6F}" type="slidenum">
              <a:rPr lang="en-US" smtClean="0"/>
              <a:t>‹#›</a:t>
            </a:fld>
            <a:endParaRPr lang="en-US"/>
          </a:p>
        </p:txBody>
      </p:sp>
    </p:spTree>
    <p:extLst>
      <p:ext uri="{BB962C8B-B14F-4D97-AF65-F5344CB8AC3E}">
        <p14:creationId xmlns:p14="http://schemas.microsoft.com/office/powerpoint/2010/main" val="1960709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3</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12</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13</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14</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15</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16</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17</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18</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19</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20</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4</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22</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23</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24</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5</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8</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9</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10</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4B16CA-DA42-4CF0-814F-75B61F3AE148}" type="slidenum">
              <a:rPr lang="en-AU" smtClean="0"/>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7067D-691E-0B23-D218-CEC131EB8E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BBB510-0354-F372-F58A-8634A5195D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ADBA62-1862-8CF0-9B09-81372BAD5FA6}"/>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5" name="Footer Placeholder 4">
            <a:extLst>
              <a:ext uri="{FF2B5EF4-FFF2-40B4-BE49-F238E27FC236}">
                <a16:creationId xmlns:a16="http://schemas.microsoft.com/office/drawing/2014/main" id="{B5DDE061-8D52-3D14-BE0B-1D802AE9E2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416002-1E94-79DC-FD8A-9B9D1ACD8D52}"/>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61838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D9182-AA71-8EC1-8C4F-49AC8589EB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A8CCBD-E355-3406-173E-E4D3B14680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E93146-1FA9-F340-AAF1-3789CC9DA836}"/>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5" name="Footer Placeholder 4">
            <a:extLst>
              <a:ext uri="{FF2B5EF4-FFF2-40B4-BE49-F238E27FC236}">
                <a16:creationId xmlns:a16="http://schemas.microsoft.com/office/drawing/2014/main" id="{CC36DAD2-EC2A-699E-09B2-46DF0667A9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C2A8EC-DC97-4F63-9ABE-50F48CEE35F6}"/>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2884638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B7A810-4C9A-C3EE-3D84-AEC62AB989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E1EA07-E93D-8794-57E0-1071AAE947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D5CD8A-B868-FBEC-23BE-CE9599B11F66}"/>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5" name="Footer Placeholder 4">
            <a:extLst>
              <a:ext uri="{FF2B5EF4-FFF2-40B4-BE49-F238E27FC236}">
                <a16:creationId xmlns:a16="http://schemas.microsoft.com/office/drawing/2014/main" id="{B68CB4A0-9C0C-D00D-5D94-00BE12961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9D434F-7822-E2E2-73F6-343DD7928540}"/>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3158251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E057B-69D1-18D6-15E7-E4AA5362DC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B14892-01D7-02D7-4B9A-883A9840F9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E7BD23-BAAA-612C-B039-9A6F225D0BC3}"/>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5" name="Footer Placeholder 4">
            <a:extLst>
              <a:ext uri="{FF2B5EF4-FFF2-40B4-BE49-F238E27FC236}">
                <a16:creationId xmlns:a16="http://schemas.microsoft.com/office/drawing/2014/main" id="{3158696C-23D0-BCB6-FD30-3A13C476E6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C2DE35-2B5F-17B3-20C6-B6DF6CB6E1CD}"/>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1116633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7FB38-199A-B521-CBBD-7BF56E131B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2D6058-6FFC-5A01-1F33-5EE36169DF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01B8E2-4212-6AE7-88EE-E878E95E4E68}"/>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5" name="Footer Placeholder 4">
            <a:extLst>
              <a:ext uri="{FF2B5EF4-FFF2-40B4-BE49-F238E27FC236}">
                <a16:creationId xmlns:a16="http://schemas.microsoft.com/office/drawing/2014/main" id="{A2E7E8B3-33C3-FE10-64BD-38DD31360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E5B261-070C-82FC-F8C1-726D7A1144D4}"/>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90066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C8EA6-6518-ABD7-3B3D-C97B59F8B4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7CD3C8-95E9-4E16-66BA-C8889CDA33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ACEC0E-6F69-8FA4-3D59-08302CB1BE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795239-3918-8CD4-28FF-E2F22BB62901}"/>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6" name="Footer Placeholder 5">
            <a:extLst>
              <a:ext uri="{FF2B5EF4-FFF2-40B4-BE49-F238E27FC236}">
                <a16:creationId xmlns:a16="http://schemas.microsoft.com/office/drawing/2014/main" id="{5BDDE24E-3562-257B-03F6-B9B7AF41C0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C6547D-1481-E057-58ED-CFD9C2F2B31B}"/>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3889989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F7051-DBFC-9364-39EE-C2ACA44385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66A8A3-14DA-5CA6-1F13-040EBA43D5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58788E-D586-E2CC-1012-341BD1D4C0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43D9F7-0003-1777-1015-AF7A64D1E3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8AA59-E60F-0FEE-802A-85E5D2DE89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606E87-88DC-49BC-F229-F07FBB3FAA63}"/>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8" name="Footer Placeholder 7">
            <a:extLst>
              <a:ext uri="{FF2B5EF4-FFF2-40B4-BE49-F238E27FC236}">
                <a16:creationId xmlns:a16="http://schemas.microsoft.com/office/drawing/2014/main" id="{6B3A5C0A-BA33-BE2B-BC0B-0712C39137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F71BC8-5ED8-477E-A47D-A77FFC072990}"/>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83904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0EF16-7EA2-C689-E7A9-FE1A1DCBE9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828374-19F9-6CD5-FEC0-D15CD1E024B3}"/>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4" name="Footer Placeholder 3">
            <a:extLst>
              <a:ext uri="{FF2B5EF4-FFF2-40B4-BE49-F238E27FC236}">
                <a16:creationId xmlns:a16="http://schemas.microsoft.com/office/drawing/2014/main" id="{5F04E072-ACD8-369C-E10E-8D3349A2E4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7013BA-6B74-89B8-138A-F83FBF0DEC8C}"/>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3668824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F4E3B7-39F6-365B-270F-D94296CB1E77}"/>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3" name="Footer Placeholder 2">
            <a:extLst>
              <a:ext uri="{FF2B5EF4-FFF2-40B4-BE49-F238E27FC236}">
                <a16:creationId xmlns:a16="http://schemas.microsoft.com/office/drawing/2014/main" id="{1B2CBB3B-3502-648C-F7E7-755F5FE00B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DCDB67-22CE-91FB-92D2-3FDDB28A6A5E}"/>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3161846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97EC2-E572-6663-94BE-C30D4F23B4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B5937-5212-BDCF-D35E-051270A463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289E77-719D-CE57-AC48-6C0EA0C4FE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9F1AE5-FA96-A6A5-B9B0-FD704F11104B}"/>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6" name="Footer Placeholder 5">
            <a:extLst>
              <a:ext uri="{FF2B5EF4-FFF2-40B4-BE49-F238E27FC236}">
                <a16:creationId xmlns:a16="http://schemas.microsoft.com/office/drawing/2014/main" id="{4C05204B-E4FD-01DF-879D-A8C4EF2097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6465F6-08CB-05BD-BE56-B2ABD0B8259C}"/>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244098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0660-EB93-06F3-1043-F2A58880A3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D68716-5F5B-525F-BB2A-055817DD0B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00D893-5526-3D6F-AEB5-E594F2E6A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AB1991-753B-D0EC-4BB0-B6C84306250F}"/>
              </a:ext>
            </a:extLst>
          </p:cNvPr>
          <p:cNvSpPr>
            <a:spLocks noGrp="1"/>
          </p:cNvSpPr>
          <p:nvPr>
            <p:ph type="dt" sz="half" idx="10"/>
          </p:nvPr>
        </p:nvSpPr>
        <p:spPr/>
        <p:txBody>
          <a:bodyPr/>
          <a:lstStyle/>
          <a:p>
            <a:fld id="{AB7301ED-B59F-44ED-846D-F6EDCF37D188}" type="datetimeFigureOut">
              <a:rPr lang="en-US" smtClean="0"/>
              <a:t>4/19/2023</a:t>
            </a:fld>
            <a:endParaRPr lang="en-US"/>
          </a:p>
        </p:txBody>
      </p:sp>
      <p:sp>
        <p:nvSpPr>
          <p:cNvPr id="6" name="Footer Placeholder 5">
            <a:extLst>
              <a:ext uri="{FF2B5EF4-FFF2-40B4-BE49-F238E27FC236}">
                <a16:creationId xmlns:a16="http://schemas.microsoft.com/office/drawing/2014/main" id="{DEE9424E-F935-3C24-E6A2-89B6A30FDF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4BF9C-25E0-F736-664D-5E2274B5BF49}"/>
              </a:ext>
            </a:extLst>
          </p:cNvPr>
          <p:cNvSpPr>
            <a:spLocks noGrp="1"/>
          </p:cNvSpPr>
          <p:nvPr>
            <p:ph type="sldNum" sz="quarter" idx="12"/>
          </p:nvPr>
        </p:nvSpPr>
        <p:spPr/>
        <p:txBody>
          <a:bodyPr/>
          <a:lstStyle/>
          <a:p>
            <a:fld id="{045C30EE-2C46-4B27-9EDC-45597274443F}" type="slidenum">
              <a:rPr lang="en-US" smtClean="0"/>
              <a:t>‹#›</a:t>
            </a:fld>
            <a:endParaRPr lang="en-US"/>
          </a:p>
        </p:txBody>
      </p:sp>
    </p:spTree>
    <p:extLst>
      <p:ext uri="{BB962C8B-B14F-4D97-AF65-F5344CB8AC3E}">
        <p14:creationId xmlns:p14="http://schemas.microsoft.com/office/powerpoint/2010/main" val="251411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E0FF8F-9A1B-60D9-4654-7EF90E6737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60CDE3-BC44-CD14-CB23-8894601B24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62967C-C1DD-7DA6-5E65-C333AAB567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7301ED-B59F-44ED-846D-F6EDCF37D188}" type="datetimeFigureOut">
              <a:rPr lang="en-US" smtClean="0"/>
              <a:t>4/19/2023</a:t>
            </a:fld>
            <a:endParaRPr lang="en-US"/>
          </a:p>
        </p:txBody>
      </p:sp>
      <p:sp>
        <p:nvSpPr>
          <p:cNvPr id="5" name="Footer Placeholder 4">
            <a:extLst>
              <a:ext uri="{FF2B5EF4-FFF2-40B4-BE49-F238E27FC236}">
                <a16:creationId xmlns:a16="http://schemas.microsoft.com/office/drawing/2014/main" id="{461F09B8-CE04-EA42-ED6C-055CE2EE78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B13106-39FE-0AE9-B1F2-4B1AA8B5A5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5C30EE-2C46-4B27-9EDC-45597274443F}" type="slidenum">
              <a:rPr lang="en-US" smtClean="0"/>
              <a:t>‹#›</a:t>
            </a:fld>
            <a:endParaRPr lang="en-US"/>
          </a:p>
        </p:txBody>
      </p:sp>
    </p:spTree>
    <p:extLst>
      <p:ext uri="{BB962C8B-B14F-4D97-AF65-F5344CB8AC3E}">
        <p14:creationId xmlns:p14="http://schemas.microsoft.com/office/powerpoint/2010/main" val="1156339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2">
            <a:extLst>
              <a:ext uri="{FF2B5EF4-FFF2-40B4-BE49-F238E27FC236}">
                <a16:creationId xmlns:a16="http://schemas.microsoft.com/office/drawing/2014/main" id="{92AEDFAF-70BD-782C-7D42-C3A0BC181655}"/>
              </a:ext>
            </a:extLst>
          </p:cNvPr>
          <p:cNvSpPr txBox="1">
            <a:spLocks noChangeArrowheads="1"/>
          </p:cNvSpPr>
          <p:nvPr/>
        </p:nvSpPr>
        <p:spPr bwMode="auto">
          <a:xfrm>
            <a:off x="3009901" y="1146176"/>
            <a:ext cx="77390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Tx/>
              <a:buNone/>
            </a:pPr>
            <a:r>
              <a:rPr lang="en-US" altLang="en-US" sz="2100">
                <a:latin typeface="Book Antiqua" panose="02040602050305030304" pitchFamily="18" charset="0"/>
              </a:rPr>
              <a:t>RUNGTA COLLEGE OF DENTAL SCIENCES &amp; RESEARCH </a:t>
            </a:r>
          </a:p>
        </p:txBody>
      </p:sp>
      <p:sp>
        <p:nvSpPr>
          <p:cNvPr id="3075" name="TextBox 3">
            <a:extLst>
              <a:ext uri="{FF2B5EF4-FFF2-40B4-BE49-F238E27FC236}">
                <a16:creationId xmlns:a16="http://schemas.microsoft.com/office/drawing/2014/main" id="{18AEE972-9893-E5B1-D899-6B326548951E}"/>
              </a:ext>
            </a:extLst>
          </p:cNvPr>
          <p:cNvSpPr txBox="1">
            <a:spLocks noChangeArrowheads="1"/>
          </p:cNvSpPr>
          <p:nvPr/>
        </p:nvSpPr>
        <p:spPr bwMode="auto">
          <a:xfrm>
            <a:off x="1455174" y="2747964"/>
            <a:ext cx="94239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Tx/>
              <a:buNone/>
            </a:pPr>
            <a:r>
              <a:rPr lang="en-US" altLang="en-US" sz="2800" dirty="0">
                <a:latin typeface="Book Antiqua" panose="02040602050305030304" pitchFamily="18" charset="0"/>
              </a:rPr>
              <a:t>TITLE OF THE TOPIC: </a:t>
            </a:r>
            <a:r>
              <a:rPr lang="en-AU" sz="2800" b="1" dirty="0">
                <a:latin typeface="+mn-lt"/>
              </a:rPr>
              <a:t>MICROBIOLOGY IN ENDODONTICS</a:t>
            </a:r>
            <a:endParaRPr lang="en-US" altLang="en-US" sz="2800" dirty="0">
              <a:latin typeface="Book Antiqua" panose="02040602050305030304" pitchFamily="18" charset="0"/>
            </a:endParaRPr>
          </a:p>
        </p:txBody>
      </p:sp>
      <p:sp>
        <p:nvSpPr>
          <p:cNvPr id="3076" name="TextBox 5">
            <a:extLst>
              <a:ext uri="{FF2B5EF4-FFF2-40B4-BE49-F238E27FC236}">
                <a16:creationId xmlns:a16="http://schemas.microsoft.com/office/drawing/2014/main" id="{10D683A3-E83C-D0C1-495A-851D60D8BB85}"/>
              </a:ext>
            </a:extLst>
          </p:cNvPr>
          <p:cNvSpPr txBox="1">
            <a:spLocks noChangeArrowheads="1"/>
          </p:cNvSpPr>
          <p:nvPr/>
        </p:nvSpPr>
        <p:spPr bwMode="auto">
          <a:xfrm>
            <a:off x="2590801" y="5345114"/>
            <a:ext cx="85455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lgn="ctr" eaLnBrk="1" hangingPunct="1">
              <a:spcBef>
                <a:spcPct val="0"/>
              </a:spcBef>
              <a:buClrTx/>
              <a:buFontTx/>
              <a:buNone/>
            </a:pPr>
            <a:r>
              <a:rPr lang="en-US" altLang="en-US" sz="2100">
                <a:latin typeface="Book Antiqua" panose="02040602050305030304" pitchFamily="18" charset="0"/>
              </a:rPr>
              <a:t>DEPARTMENT OF CONSERVATIVE DENTISTRY AND ENDODONTICS </a:t>
            </a:r>
          </a:p>
        </p:txBody>
      </p:sp>
      <p:pic>
        <p:nvPicPr>
          <p:cNvPr id="3077" name="Picture 6">
            <a:extLst>
              <a:ext uri="{FF2B5EF4-FFF2-40B4-BE49-F238E27FC236}">
                <a16:creationId xmlns:a16="http://schemas.microsoft.com/office/drawing/2014/main" id="{B71D9F78-ACF1-5C97-AFAA-77CEA4A158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781" r="15781"/>
          <a:stretch>
            <a:fillRect/>
          </a:stretch>
        </p:blipFill>
        <p:spPr bwMode="auto">
          <a:xfrm>
            <a:off x="1524000" y="-19050"/>
            <a:ext cx="1563688" cy="158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Slide Number Placeholder 1">
            <a:extLst>
              <a:ext uri="{FF2B5EF4-FFF2-40B4-BE49-F238E27FC236}">
                <a16:creationId xmlns:a16="http://schemas.microsoft.com/office/drawing/2014/main" id="{AFBA7358-CCB0-2978-25EE-0C814056F87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BBAFFE83-C04D-42AB-8CD8-ABA8A3DC5867}" type="slidenum">
              <a:rPr lang="en-US" altLang="en-US" sz="1400" b="0">
                <a:latin typeface="Times New Roman" panose="02020603050405020304" pitchFamily="18" charset="0"/>
              </a:rPr>
              <a:pPr>
                <a:spcBef>
                  <a:spcPct val="0"/>
                </a:spcBef>
                <a:buClrTx/>
                <a:buFontTx/>
                <a:buNone/>
              </a:pPr>
              <a:t>1</a:t>
            </a:fld>
            <a:endParaRPr lang="en-US" altLang="en-US" sz="1400" b="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712968" cy="6408712"/>
          </a:xfrm>
        </p:spPr>
        <p:txBody>
          <a:bodyPr>
            <a:normAutofit/>
          </a:bodyPr>
          <a:lstStyle/>
          <a:p>
            <a:r>
              <a:rPr lang="en-AU" sz="3200" dirty="0" err="1"/>
              <a:t>M.orgs</a:t>
            </a:r>
            <a:r>
              <a:rPr lang="en-AU" sz="3200" dirty="0"/>
              <a:t> can reach the dental pulp by any of six routes.</a:t>
            </a:r>
          </a:p>
          <a:p>
            <a:endParaRPr lang="en-AU" sz="3200" dirty="0"/>
          </a:p>
          <a:p>
            <a:r>
              <a:rPr lang="en-AU" sz="3200" dirty="0"/>
              <a:t>During dental procedures these possible paths must be considered to prevent ingress</a:t>
            </a:r>
          </a:p>
          <a:p>
            <a:pPr>
              <a:buNone/>
            </a:pPr>
            <a:endParaRPr lang="en-AU" sz="3200" dirty="0"/>
          </a:p>
          <a:p>
            <a:r>
              <a:rPr lang="en-AU" sz="3200" dirty="0"/>
              <a:t>Because the </a:t>
            </a:r>
            <a:r>
              <a:rPr lang="en-AU" sz="3200" dirty="0" err="1"/>
              <a:t>pulpal</a:t>
            </a:r>
            <a:r>
              <a:rPr lang="en-AU" sz="3200" dirty="0"/>
              <a:t> stump and periapical tissues are usually inflamed to some degree during endodontic procedure, these areas would be affected adversely if m.org were allowed access</a:t>
            </a:r>
          </a:p>
          <a:p>
            <a:endParaRPr lang="en-AU" sz="3200" dirty="0"/>
          </a:p>
          <a:p>
            <a:r>
              <a:rPr lang="en-AU" sz="3200" dirty="0"/>
              <a:t>Maintenance of occlusal and peripheral seal</a:t>
            </a:r>
          </a:p>
          <a:p>
            <a:endParaRPr lang="en-AU" sz="3200" dirty="0"/>
          </a:p>
          <a:p>
            <a:endParaRPr lang="en-AU" sz="3200" dirty="0"/>
          </a:p>
          <a:p>
            <a:endParaRPr lang="en-AU" dirty="0"/>
          </a:p>
          <a:p>
            <a:endParaRPr lang="en-AU"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10</a:t>
            </a:fld>
            <a:endParaRPr lang="en-AU"/>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171400"/>
            <a:ext cx="8712968" cy="1143000"/>
          </a:xfrm>
        </p:spPr>
        <p:txBody>
          <a:bodyPr/>
          <a:lstStyle/>
          <a:p>
            <a:r>
              <a:rPr lang="en-AU" dirty="0"/>
              <a:t>1. Through open cavity</a:t>
            </a:r>
          </a:p>
        </p:txBody>
      </p:sp>
      <p:sp>
        <p:nvSpPr>
          <p:cNvPr id="3" name="Content Placeholder 2"/>
          <p:cNvSpPr>
            <a:spLocks noGrp="1"/>
          </p:cNvSpPr>
          <p:nvPr>
            <p:ph sz="quarter" idx="1"/>
          </p:nvPr>
        </p:nvSpPr>
        <p:spPr>
          <a:xfrm>
            <a:off x="1775520" y="1447800"/>
            <a:ext cx="8712968" cy="5221560"/>
          </a:xfrm>
        </p:spPr>
        <p:txBody>
          <a:bodyPr>
            <a:normAutofit/>
          </a:bodyPr>
          <a:lstStyle/>
          <a:p>
            <a:r>
              <a:rPr lang="en-AU" sz="3200" dirty="0"/>
              <a:t>Most obvious  route, as a result of dental caries.</a:t>
            </a:r>
          </a:p>
          <a:p>
            <a:endParaRPr lang="en-AU" sz="3200" dirty="0"/>
          </a:p>
          <a:p>
            <a:r>
              <a:rPr lang="en-AU" sz="3200" dirty="0"/>
              <a:t>Enamel and dentin provide excellent layer of protection.</a:t>
            </a:r>
          </a:p>
          <a:p>
            <a:endParaRPr lang="en-AU" sz="3200" dirty="0"/>
          </a:p>
          <a:p>
            <a:r>
              <a:rPr lang="en-AU" sz="3200" dirty="0"/>
              <a:t>Once damaged, protection is reduced</a:t>
            </a:r>
          </a:p>
          <a:p>
            <a:endParaRPr lang="en-AU" sz="3200" dirty="0"/>
          </a:p>
          <a:p>
            <a:r>
              <a:rPr lang="en-AU" sz="3200" dirty="0"/>
              <a:t>As irritant approach the pulp, new protective layer of reparative dentin may  be laid down</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11</a:t>
            </a:fld>
            <a:endParaRPr lang="en-A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74638"/>
            <a:ext cx="8712968" cy="1143000"/>
          </a:xfrm>
        </p:spPr>
        <p:txBody>
          <a:bodyPr/>
          <a:lstStyle/>
          <a:p>
            <a:endParaRPr lang="en-AU" dirty="0"/>
          </a:p>
        </p:txBody>
      </p:sp>
      <p:sp>
        <p:nvSpPr>
          <p:cNvPr id="3" name="Content Placeholder 2"/>
          <p:cNvSpPr>
            <a:spLocks noGrp="1"/>
          </p:cNvSpPr>
          <p:nvPr>
            <p:ph sz="quarter" idx="1"/>
          </p:nvPr>
        </p:nvSpPr>
        <p:spPr>
          <a:xfrm>
            <a:off x="1775520" y="1447800"/>
            <a:ext cx="8712968" cy="5221560"/>
          </a:xfrm>
        </p:spPr>
        <p:txBody>
          <a:bodyPr/>
          <a:lstStyle/>
          <a:p>
            <a:r>
              <a:rPr lang="en-AU" dirty="0"/>
              <a:t>The rapidity and degree of this additional dentin deposition varies with individual, but rarely can prevent microorganism entry without intervention by some type of caries excavation.</a:t>
            </a:r>
          </a:p>
          <a:p>
            <a:endParaRPr lang="en-AU" dirty="0"/>
          </a:p>
          <a:p>
            <a:r>
              <a:rPr lang="en-AU" dirty="0"/>
              <a:t>Traumatic injuries and dental procedures also may remove protective layer and allow access to pulp.</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12</a:t>
            </a:fld>
            <a:endParaRPr lang="en-A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171400"/>
            <a:ext cx="8712968" cy="1143000"/>
          </a:xfrm>
        </p:spPr>
        <p:txBody>
          <a:bodyPr/>
          <a:lstStyle/>
          <a:p>
            <a:r>
              <a:rPr lang="en-AU" dirty="0"/>
              <a:t>2. Through the dentinal tubules</a:t>
            </a:r>
          </a:p>
        </p:txBody>
      </p:sp>
      <p:sp>
        <p:nvSpPr>
          <p:cNvPr id="3" name="Content Placeholder 2"/>
          <p:cNvSpPr>
            <a:spLocks noGrp="1"/>
          </p:cNvSpPr>
          <p:nvPr>
            <p:ph sz="quarter" idx="1"/>
          </p:nvPr>
        </p:nvSpPr>
        <p:spPr>
          <a:xfrm>
            <a:off x="1775520" y="1447800"/>
            <a:ext cx="8712968" cy="5221560"/>
          </a:xfrm>
        </p:spPr>
        <p:txBody>
          <a:bodyPr>
            <a:normAutofit/>
          </a:bodyPr>
          <a:lstStyle/>
          <a:p>
            <a:r>
              <a:rPr lang="en-AU" sz="3200" dirty="0"/>
              <a:t>Researches has shown that </a:t>
            </a:r>
            <a:r>
              <a:rPr lang="en-AU" sz="3200" dirty="0" err="1"/>
              <a:t>m.orgs</a:t>
            </a:r>
            <a:r>
              <a:rPr lang="en-AU" sz="3200" dirty="0"/>
              <a:t> will penetrate into dentinal tubules and be able to reach the pulp.</a:t>
            </a:r>
          </a:p>
          <a:p>
            <a:endParaRPr lang="en-AU" sz="3200" dirty="0"/>
          </a:p>
          <a:p>
            <a:r>
              <a:rPr lang="en-AU" sz="3200" dirty="0"/>
              <a:t>Because bacteria are smaller (&lt; 4µ  in diameter) than the diameter of dentinal tubules, may enter tubules from salivary contamination during operative procedures or through adjacent carious lesions</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13</a:t>
            </a:fld>
            <a:endParaRPr lang="en-A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712968" cy="6408712"/>
          </a:xfrm>
        </p:spPr>
        <p:txBody>
          <a:bodyPr>
            <a:normAutofit/>
          </a:bodyPr>
          <a:lstStyle/>
          <a:p>
            <a:r>
              <a:rPr lang="en-AU" sz="3200" dirty="0" err="1"/>
              <a:t>M.orgs</a:t>
            </a:r>
            <a:r>
              <a:rPr lang="en-AU" sz="3200" dirty="0"/>
              <a:t> able to penetrate after cavity preparation are usually low in number and virulence and rarely causes clinical symptoms of </a:t>
            </a:r>
            <a:r>
              <a:rPr lang="en-AU" sz="3200" dirty="0" err="1"/>
              <a:t>pulpitis</a:t>
            </a:r>
            <a:endParaRPr lang="en-AU" sz="3200" dirty="0"/>
          </a:p>
          <a:p>
            <a:endParaRPr lang="en-AU" sz="3200" dirty="0"/>
          </a:p>
          <a:p>
            <a:r>
              <a:rPr lang="en-AU" sz="3200" dirty="0"/>
              <a:t>The presence of impression materials, temporary restorative materials, acids and cements may drive </a:t>
            </a:r>
            <a:r>
              <a:rPr lang="en-AU" sz="3200" dirty="0" err="1"/>
              <a:t>m.orgs</a:t>
            </a:r>
            <a:r>
              <a:rPr lang="en-AU" sz="3200" dirty="0"/>
              <a:t>  from surface into the pulp</a:t>
            </a:r>
          </a:p>
          <a:p>
            <a:endParaRPr lang="en-AU" sz="3200" dirty="0"/>
          </a:p>
          <a:p>
            <a:r>
              <a:rPr lang="en-AU" sz="3200" dirty="0" err="1"/>
              <a:t>Phagocytic</a:t>
            </a:r>
            <a:r>
              <a:rPr lang="en-AU" sz="3200" dirty="0"/>
              <a:t> action by the defence cells of the pulp can frequently remove these invaders and retain a healthful environment.</a:t>
            </a:r>
          </a:p>
          <a:p>
            <a:r>
              <a:rPr lang="en-AU" sz="3200" dirty="0"/>
              <a:t> </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14</a:t>
            </a:fld>
            <a:endParaRPr lang="en-A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712968" cy="6408712"/>
          </a:xfrm>
        </p:spPr>
        <p:txBody>
          <a:bodyPr>
            <a:normAutofit/>
          </a:bodyPr>
          <a:lstStyle/>
          <a:p>
            <a:r>
              <a:rPr lang="en-AU" sz="3200" dirty="0"/>
              <a:t>Even though irritation of this, may not cause clinical symptoms, protection for the pulp is available</a:t>
            </a:r>
          </a:p>
          <a:p>
            <a:endParaRPr lang="en-AU" sz="3200" dirty="0"/>
          </a:p>
          <a:p>
            <a:r>
              <a:rPr lang="en-AU" sz="3200" dirty="0"/>
              <a:t>Tubules </a:t>
            </a:r>
            <a:r>
              <a:rPr lang="en-AU" sz="3200" dirty="0" err="1"/>
              <a:t>sealents</a:t>
            </a:r>
            <a:r>
              <a:rPr lang="en-AU" sz="3200" dirty="0"/>
              <a:t> such as varnishes, sedative bases or sedative cements should be used over exposed dentin in proximities to the pulp</a:t>
            </a:r>
          </a:p>
          <a:p>
            <a:endParaRPr lang="en-AU" sz="3200" dirty="0"/>
          </a:p>
          <a:p>
            <a:r>
              <a:rPr lang="en-AU" sz="3200" dirty="0"/>
              <a:t>However when a deep carious lesion brings high numbers of </a:t>
            </a:r>
            <a:r>
              <a:rPr lang="en-AU" sz="3200" dirty="0" err="1"/>
              <a:t>m.orgs</a:t>
            </a:r>
            <a:r>
              <a:rPr lang="en-AU" sz="3200" dirty="0"/>
              <a:t> to tubules in proximity to the pulp, it has been shown that bacteria will penetrate to the pulp well in advance of the carious process</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15</a:t>
            </a:fld>
            <a:endParaRPr lang="en-A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99392"/>
            <a:ext cx="8712968" cy="1143000"/>
          </a:xfrm>
        </p:spPr>
        <p:txBody>
          <a:bodyPr/>
          <a:lstStyle/>
          <a:p>
            <a:r>
              <a:rPr lang="en-AU" dirty="0"/>
              <a:t>3.Through gingival sulcus/PDL</a:t>
            </a:r>
          </a:p>
        </p:txBody>
      </p:sp>
      <p:sp>
        <p:nvSpPr>
          <p:cNvPr id="3" name="Content Placeholder 2"/>
          <p:cNvSpPr>
            <a:spLocks noGrp="1"/>
          </p:cNvSpPr>
          <p:nvPr>
            <p:ph sz="quarter" idx="1"/>
          </p:nvPr>
        </p:nvSpPr>
        <p:spPr>
          <a:xfrm>
            <a:off x="1775520" y="1447800"/>
            <a:ext cx="8712968" cy="5221560"/>
          </a:xfrm>
        </p:spPr>
        <p:txBody>
          <a:bodyPr>
            <a:noAutofit/>
          </a:bodyPr>
          <a:lstStyle/>
          <a:p>
            <a:r>
              <a:rPr lang="en-AU" sz="3200" dirty="0" err="1"/>
              <a:t>M.orgs</a:t>
            </a:r>
            <a:r>
              <a:rPr lang="en-AU" sz="3200" dirty="0"/>
              <a:t> and other irritants from the periodontal ligament may reach the pulp through the vessels in the apical foramen or any auxiliary foramina present.</a:t>
            </a:r>
          </a:p>
          <a:p>
            <a:endParaRPr lang="en-AU" sz="3200" dirty="0"/>
          </a:p>
          <a:p>
            <a:r>
              <a:rPr lang="en-AU" sz="3200" dirty="0"/>
              <a:t>Also, in some teeth, auxiliary canals may be present at some distance from the apex of root, toward the crown of the tooth.</a:t>
            </a:r>
          </a:p>
          <a:p>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16</a:t>
            </a:fld>
            <a:endParaRPr lang="en-A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74638"/>
            <a:ext cx="8712968" cy="1143000"/>
          </a:xfrm>
        </p:spPr>
        <p:txBody>
          <a:bodyPr/>
          <a:lstStyle/>
          <a:p>
            <a:endParaRPr lang="en-AU" dirty="0"/>
          </a:p>
        </p:txBody>
      </p:sp>
      <p:sp>
        <p:nvSpPr>
          <p:cNvPr id="3" name="Content Placeholder 2"/>
          <p:cNvSpPr>
            <a:spLocks noGrp="1"/>
          </p:cNvSpPr>
          <p:nvPr>
            <p:ph sz="quarter" idx="1"/>
          </p:nvPr>
        </p:nvSpPr>
        <p:spPr>
          <a:xfrm>
            <a:off x="1775520" y="1447800"/>
            <a:ext cx="8712968" cy="5221560"/>
          </a:xfrm>
        </p:spPr>
        <p:txBody>
          <a:bodyPr/>
          <a:lstStyle/>
          <a:p>
            <a:r>
              <a:rPr lang="en-AU" sz="3200" dirty="0"/>
              <a:t>If periodontal disease destroys the protecting bone and soft tissues to a sufficient degree, the canal may be exposed to microorganism present in the gingival </a:t>
            </a:r>
            <a:r>
              <a:rPr lang="en-AU" sz="3200" dirty="0" err="1"/>
              <a:t>sulcus</a:t>
            </a:r>
            <a:endParaRPr lang="en-AU" sz="3200" dirty="0"/>
          </a:p>
          <a:p>
            <a:endParaRPr lang="en-AU" dirty="0"/>
          </a:p>
          <a:p>
            <a:r>
              <a:rPr lang="en-AU" sz="3200" dirty="0"/>
              <a:t>Pulp exposure occurs without any caries or trauma, but with heavy ingress of irritants</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17</a:t>
            </a:fld>
            <a:endParaRPr lang="en-A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99392"/>
            <a:ext cx="8712968" cy="1143000"/>
          </a:xfrm>
        </p:spPr>
        <p:txBody>
          <a:bodyPr/>
          <a:lstStyle/>
          <a:p>
            <a:r>
              <a:rPr lang="en-AU" dirty="0"/>
              <a:t>4. Through the blood stream</a:t>
            </a:r>
          </a:p>
        </p:txBody>
      </p:sp>
      <p:sp>
        <p:nvSpPr>
          <p:cNvPr id="3" name="Content Placeholder 2"/>
          <p:cNvSpPr>
            <a:spLocks noGrp="1"/>
          </p:cNvSpPr>
          <p:nvPr>
            <p:ph sz="quarter" idx="1"/>
          </p:nvPr>
        </p:nvSpPr>
        <p:spPr>
          <a:xfrm>
            <a:off x="1775520" y="1447800"/>
            <a:ext cx="8712968" cy="5221560"/>
          </a:xfrm>
        </p:spPr>
        <p:txBody>
          <a:bodyPr>
            <a:normAutofit/>
          </a:bodyPr>
          <a:lstStyle/>
          <a:p>
            <a:r>
              <a:rPr lang="en-AU" sz="3200" dirty="0"/>
              <a:t>A transient </a:t>
            </a:r>
            <a:r>
              <a:rPr lang="en-AU" sz="3200" dirty="0" err="1"/>
              <a:t>bacteremia</a:t>
            </a:r>
            <a:r>
              <a:rPr lang="en-AU" sz="3200" dirty="0"/>
              <a:t> may occur for any number of reasons during the normal day of healthy individual.</a:t>
            </a:r>
          </a:p>
          <a:p>
            <a:endParaRPr lang="en-AU" sz="3200" dirty="0"/>
          </a:p>
          <a:p>
            <a:r>
              <a:rPr lang="en-AU" sz="3200" dirty="0"/>
              <a:t>Studies have been undertaken to determine whether bacteria present in the blood would be attracted to the dental pulp following trauma or operative procedure that produced inflammation without causing pulp exposure</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18</a:t>
            </a:fld>
            <a:endParaRPr lang="en-A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640960" cy="6192688"/>
          </a:xfrm>
        </p:spPr>
        <p:txBody>
          <a:bodyPr>
            <a:normAutofit/>
          </a:bodyPr>
          <a:lstStyle/>
          <a:p>
            <a:r>
              <a:rPr lang="en-AU" sz="3200" dirty="0"/>
              <a:t>This attraction is known as anachoresis and has been described in classic studies of inflammation.</a:t>
            </a:r>
          </a:p>
          <a:p>
            <a:endParaRPr lang="en-AU" sz="3200" dirty="0"/>
          </a:p>
          <a:p>
            <a:r>
              <a:rPr lang="en-AU" sz="3200" dirty="0"/>
              <a:t>Hypotheses concerning this anachoretic effect were given to explain the finding of a periapical lesion with bacterial contamination in connection with a tooth in which the pulp became necrotic due to trauma</a:t>
            </a:r>
          </a:p>
          <a:p>
            <a:endParaRPr lang="en-AU" sz="3200" dirty="0"/>
          </a:p>
          <a:p>
            <a:r>
              <a:rPr lang="en-AU" sz="3200" dirty="0"/>
              <a:t>To clarify this, research by Smith and </a:t>
            </a:r>
            <a:r>
              <a:rPr lang="en-AU" sz="3200" dirty="0" err="1"/>
              <a:t>Tappe</a:t>
            </a:r>
            <a:r>
              <a:rPr lang="en-AU" sz="3200" dirty="0"/>
              <a:t> demonstrated that trauma to teeth could attract bacteria in the absence of pulp exposure</a:t>
            </a:r>
          </a:p>
        </p:txBody>
      </p:sp>
      <p:sp>
        <p:nvSpPr>
          <p:cNvPr id="5" name="Slide Number Placeholder 4"/>
          <p:cNvSpPr>
            <a:spLocks noGrp="1"/>
          </p:cNvSpPr>
          <p:nvPr>
            <p:ph type="sldNum" sz="quarter" idx="12"/>
          </p:nvPr>
        </p:nvSpPr>
        <p:spPr/>
        <p:txBody>
          <a:bodyPr/>
          <a:lstStyle/>
          <a:p>
            <a:fld id="{9E78C9EA-A0E9-4CC6-B5CF-6D7A8352DCB3}" type="slidenum">
              <a:rPr lang="en-AU" smtClean="0"/>
              <a:pPr/>
              <a:t>19</a:t>
            </a:fld>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C5E0383-B16F-1B52-34EF-EF11B18B01D1}"/>
              </a:ext>
            </a:extLst>
          </p:cNvPr>
          <p:cNvSpPr>
            <a:spLocks noGrp="1"/>
          </p:cNvSpPr>
          <p:nvPr>
            <p:ph type="title"/>
          </p:nvPr>
        </p:nvSpPr>
        <p:spPr>
          <a:xfrm>
            <a:off x="3352801" y="781050"/>
            <a:ext cx="6945313" cy="827088"/>
          </a:xfrm>
        </p:spPr>
        <p:txBody>
          <a:bodyPr>
            <a:normAutofit/>
          </a:bodyPr>
          <a:lstStyle/>
          <a:p>
            <a:pPr>
              <a:defRPr/>
            </a:pPr>
            <a:r>
              <a:rPr lang="en-US" b="1" dirty="0">
                <a:solidFill>
                  <a:schemeClr val="tx1"/>
                </a:solidFill>
                <a:cs typeface="Times New Roman" panose="02020603050405020304" pitchFamily="18" charset="0"/>
              </a:rPr>
              <a:t>Specific learning Objectives </a:t>
            </a:r>
            <a:endParaRPr lang="en-US" sz="2325" b="1" dirty="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5BA49E56-FFB1-0D7D-D6E1-1E4D7D5A25F6}"/>
              </a:ext>
            </a:extLst>
          </p:cNvPr>
          <p:cNvGraphicFramePr>
            <a:graphicFrameLocks noGrp="1"/>
          </p:cNvGraphicFramePr>
          <p:nvPr>
            <p:extLst>
              <p:ext uri="{D42A27DB-BD31-4B8C-83A1-F6EECF244321}">
                <p14:modId xmlns:p14="http://schemas.microsoft.com/office/powerpoint/2010/main" val="3614283317"/>
              </p:ext>
            </p:extLst>
          </p:nvPr>
        </p:nvGraphicFramePr>
        <p:xfrm>
          <a:off x="3124200" y="2506663"/>
          <a:ext cx="7543800" cy="2466187"/>
        </p:xfrm>
        <a:graphic>
          <a:graphicData uri="http://schemas.openxmlformats.org/drawingml/2006/table">
            <a:tbl>
              <a:tblPr firstRow="1" bandRow="1">
                <a:tableStyleId>{5C22544A-7EE6-4342-B048-85BDC9FD1C3A}</a:tableStyleId>
              </a:tblPr>
              <a:tblGrid>
                <a:gridCol w="2025499">
                  <a:extLst>
                    <a:ext uri="{9D8B030D-6E8A-4147-A177-3AD203B41FA5}">
                      <a16:colId xmlns:a16="http://schemas.microsoft.com/office/drawing/2014/main" val="20000"/>
                    </a:ext>
                  </a:extLst>
                </a:gridCol>
                <a:gridCol w="3344427">
                  <a:extLst>
                    <a:ext uri="{9D8B030D-6E8A-4147-A177-3AD203B41FA5}">
                      <a16:colId xmlns:a16="http://schemas.microsoft.com/office/drawing/2014/main" val="20001"/>
                    </a:ext>
                  </a:extLst>
                </a:gridCol>
                <a:gridCol w="2173874">
                  <a:extLst>
                    <a:ext uri="{9D8B030D-6E8A-4147-A177-3AD203B41FA5}">
                      <a16:colId xmlns:a16="http://schemas.microsoft.com/office/drawing/2014/main" val="20002"/>
                    </a:ext>
                  </a:extLst>
                </a:gridCol>
              </a:tblGrid>
              <a:tr h="340520">
                <a:tc>
                  <a:txBody>
                    <a:bodyPr/>
                    <a:lstStyle/>
                    <a:p>
                      <a:r>
                        <a:rPr lang="en-US" sz="1400" dirty="0"/>
                        <a:t>Core areas* H</a:t>
                      </a:r>
                    </a:p>
                  </a:txBody>
                  <a:tcPr marL="68580" marR="68580" marT="34255" marB="34255"/>
                </a:tc>
                <a:tc>
                  <a:txBody>
                    <a:bodyPr/>
                    <a:lstStyle/>
                    <a:p>
                      <a:r>
                        <a:rPr lang="en-US" sz="1400" dirty="0"/>
                        <a:t>Domain</a:t>
                      </a:r>
                      <a:r>
                        <a:rPr lang="en-US" sz="1400" baseline="0" dirty="0"/>
                        <a:t> **</a:t>
                      </a:r>
                      <a:endParaRPr lang="en-US" sz="1400" dirty="0"/>
                    </a:p>
                  </a:txBody>
                  <a:tcPr marL="68580" marR="68580" marT="34255" marB="34255"/>
                </a:tc>
                <a:tc>
                  <a:txBody>
                    <a:bodyPr/>
                    <a:lstStyle/>
                    <a:p>
                      <a:r>
                        <a:rPr lang="en-US" sz="1400" dirty="0"/>
                        <a:t>Category #</a:t>
                      </a:r>
                    </a:p>
                  </a:txBody>
                  <a:tcPr marL="68580" marR="68580" marT="34255" marB="34255"/>
                </a:tc>
                <a:extLst>
                  <a:ext uri="{0D108BD9-81ED-4DB2-BD59-A6C34878D82A}">
                    <a16:rowId xmlns:a16="http://schemas.microsoft.com/office/drawing/2014/main" val="10000"/>
                  </a:ext>
                </a:extLst>
              </a:tr>
              <a:tr h="708513">
                <a:tc>
                  <a:txBody>
                    <a:bodyPr/>
                    <a:lstStyle/>
                    <a:p>
                      <a:r>
                        <a:rPr lang="en-US" sz="1400" dirty="0"/>
                        <a:t>Routes of microorganism, </a:t>
                      </a:r>
                      <a:r>
                        <a:rPr lang="en-US" sz="1400" dirty="0" err="1"/>
                        <a:t>Microrganism</a:t>
                      </a:r>
                      <a:r>
                        <a:rPr lang="en-US" sz="1400" dirty="0"/>
                        <a:t> associated with root canal infection</a:t>
                      </a:r>
                    </a:p>
                  </a:txBody>
                  <a:tcPr marL="68580" marR="68580" marT="34255" marB="34255"/>
                </a:tc>
                <a:tc>
                  <a:txBody>
                    <a:bodyPr/>
                    <a:lstStyle/>
                    <a:p>
                      <a:r>
                        <a:rPr lang="en-US" sz="1400" dirty="0"/>
                        <a:t>Cognitive</a:t>
                      </a:r>
                    </a:p>
                  </a:txBody>
                  <a:tcPr marL="68580" marR="68580" marT="34255" marB="34255"/>
                </a:tc>
                <a:tc>
                  <a:txBody>
                    <a:bodyPr/>
                    <a:lstStyle/>
                    <a:p>
                      <a:r>
                        <a:rPr lang="en-US" sz="1400" dirty="0"/>
                        <a:t>Must know </a:t>
                      </a:r>
                    </a:p>
                  </a:txBody>
                  <a:tcPr marL="68580" marR="68580" marT="34255" marB="34255"/>
                </a:tc>
                <a:extLst>
                  <a:ext uri="{0D108BD9-81ED-4DB2-BD59-A6C34878D82A}">
                    <a16:rowId xmlns:a16="http://schemas.microsoft.com/office/drawing/2014/main" val="10001"/>
                  </a:ext>
                </a:extLst>
              </a:tr>
              <a:tr h="921847">
                <a:tc>
                  <a:txBody>
                    <a:bodyPr/>
                    <a:lstStyle/>
                    <a:p>
                      <a:r>
                        <a:rPr lang="en-US" sz="1400" dirty="0" err="1"/>
                        <a:t>Intraradicular</a:t>
                      </a:r>
                      <a:r>
                        <a:rPr lang="en-US" sz="1400" dirty="0"/>
                        <a:t> infection, </a:t>
                      </a:r>
                      <a:r>
                        <a:rPr lang="en-US" sz="1400" dirty="0" err="1"/>
                        <a:t>extraradicular</a:t>
                      </a:r>
                      <a:r>
                        <a:rPr lang="en-US" sz="1400" dirty="0"/>
                        <a:t> infection</a:t>
                      </a:r>
                    </a:p>
                  </a:txBody>
                  <a:tcPr marL="68580" marR="68580" marT="34255" marB="34255"/>
                </a:tc>
                <a:tc>
                  <a:txBody>
                    <a:bodyPr/>
                    <a:lstStyle/>
                    <a:p>
                      <a:r>
                        <a:rPr lang="en-US" sz="1400" dirty="0"/>
                        <a:t>Psychomotor</a:t>
                      </a:r>
                    </a:p>
                  </a:txBody>
                  <a:tcPr marL="68580" marR="68580" marT="34255" marB="34255"/>
                </a:tc>
                <a:tc>
                  <a:txBody>
                    <a:bodyPr/>
                    <a:lstStyle/>
                    <a:p>
                      <a:r>
                        <a:rPr lang="en-US" sz="1400" dirty="0"/>
                        <a:t>Nice to know </a:t>
                      </a:r>
                    </a:p>
                  </a:txBody>
                  <a:tcPr marL="68580" marR="68580" marT="34255" marB="34255"/>
                </a:tc>
                <a:extLst>
                  <a:ext uri="{0D108BD9-81ED-4DB2-BD59-A6C34878D82A}">
                    <a16:rowId xmlns:a16="http://schemas.microsoft.com/office/drawing/2014/main" val="10002"/>
                  </a:ext>
                </a:extLst>
              </a:tr>
              <a:tr h="340520">
                <a:tc>
                  <a:txBody>
                    <a:bodyPr/>
                    <a:lstStyle/>
                    <a:p>
                      <a:r>
                        <a:rPr lang="en-US" sz="1400" dirty="0"/>
                        <a:t>Methods of identification of microbes</a:t>
                      </a:r>
                    </a:p>
                  </a:txBody>
                  <a:tcPr marL="68580" marR="68580" marT="34255" marB="34255"/>
                </a:tc>
                <a:tc>
                  <a:txBody>
                    <a:bodyPr/>
                    <a:lstStyle/>
                    <a:p>
                      <a:r>
                        <a:rPr lang="en-US" sz="1400" dirty="0"/>
                        <a:t>Affective </a:t>
                      </a:r>
                    </a:p>
                  </a:txBody>
                  <a:tcPr marL="68580" marR="68580" marT="34255" marB="34255"/>
                </a:tc>
                <a:tc>
                  <a:txBody>
                    <a:bodyPr/>
                    <a:lstStyle/>
                    <a:p>
                      <a:r>
                        <a:rPr lang="en-US" sz="1400" dirty="0"/>
                        <a:t>Desire to know </a:t>
                      </a:r>
                    </a:p>
                  </a:txBody>
                  <a:tcPr marL="68580" marR="68580" marT="34255" marB="34255"/>
                </a:tc>
                <a:extLst>
                  <a:ext uri="{0D108BD9-81ED-4DB2-BD59-A6C34878D82A}">
                    <a16:rowId xmlns:a16="http://schemas.microsoft.com/office/drawing/2014/main" val="10003"/>
                  </a:ext>
                </a:extLst>
              </a:tr>
            </a:tbl>
          </a:graphicData>
        </a:graphic>
      </p:graphicFrame>
      <p:sp>
        <p:nvSpPr>
          <p:cNvPr id="4121" name="TextBox 2">
            <a:extLst>
              <a:ext uri="{FF2B5EF4-FFF2-40B4-BE49-F238E27FC236}">
                <a16:creationId xmlns:a16="http://schemas.microsoft.com/office/drawing/2014/main" id="{7A57D357-5A21-9823-D167-32EA60E95F42}"/>
              </a:ext>
            </a:extLst>
          </p:cNvPr>
          <p:cNvSpPr txBox="1">
            <a:spLocks noChangeArrowheads="1"/>
          </p:cNvSpPr>
          <p:nvPr/>
        </p:nvSpPr>
        <p:spPr bwMode="auto">
          <a:xfrm>
            <a:off x="3352801" y="5176839"/>
            <a:ext cx="6215063"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4313" indent="-214313">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 typeface="Arial" panose="020B0604020202020204" pitchFamily="34" charset="0"/>
              <a:buChar char="•"/>
            </a:pPr>
            <a:r>
              <a:rPr lang="en-US" altLang="en-US" sz="2100" b="0">
                <a:latin typeface="Times New Roman" panose="02020603050405020304" pitchFamily="18" charset="0"/>
              </a:rPr>
              <a:t>*Subtopic of importance</a:t>
            </a:r>
          </a:p>
          <a:p>
            <a:pPr eaLnBrk="1" hangingPunct="1">
              <a:spcBef>
                <a:spcPct val="0"/>
              </a:spcBef>
              <a:buClrTx/>
              <a:buFont typeface="Arial" panose="020B0604020202020204" pitchFamily="34" charset="0"/>
              <a:buChar char="•"/>
            </a:pPr>
            <a:r>
              <a:rPr lang="en-US" altLang="en-US" sz="2100" b="0">
                <a:latin typeface="Times New Roman" panose="02020603050405020304" pitchFamily="18" charset="0"/>
              </a:rPr>
              <a:t>**  Cognitive, Psychomotor   or Affective </a:t>
            </a:r>
          </a:p>
          <a:p>
            <a:pPr eaLnBrk="1" hangingPunct="1">
              <a:spcBef>
                <a:spcPct val="0"/>
              </a:spcBef>
              <a:buClrTx/>
              <a:buFont typeface="Arial" panose="020B0604020202020204" pitchFamily="34" charset="0"/>
              <a:buChar char="•"/>
            </a:pPr>
            <a:r>
              <a:rPr lang="en-US" altLang="en-US" sz="2100" b="0">
                <a:latin typeface="Times New Roman" panose="02020603050405020304" pitchFamily="18" charset="0"/>
              </a:rPr>
              <a:t># Must know , Nice to know  &amp; Desire to know </a:t>
            </a:r>
          </a:p>
        </p:txBody>
      </p:sp>
      <p:sp>
        <p:nvSpPr>
          <p:cNvPr id="4122" name="Rectangle 3">
            <a:extLst>
              <a:ext uri="{FF2B5EF4-FFF2-40B4-BE49-F238E27FC236}">
                <a16:creationId xmlns:a16="http://schemas.microsoft.com/office/drawing/2014/main" id="{37056120-C0C1-48C5-5863-56AC817349FB}"/>
              </a:ext>
            </a:extLst>
          </p:cNvPr>
          <p:cNvSpPr>
            <a:spLocks noChangeArrowheads="1"/>
          </p:cNvSpPr>
          <p:nvPr/>
        </p:nvSpPr>
        <p:spPr bwMode="auto">
          <a:xfrm>
            <a:off x="2949575" y="2078039"/>
            <a:ext cx="734853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eaLnBrk="1" hangingPunct="1">
              <a:spcBef>
                <a:spcPct val="0"/>
              </a:spcBef>
              <a:buClrTx/>
              <a:buFontTx/>
              <a:buNone/>
            </a:pPr>
            <a:r>
              <a:rPr lang="en-US" altLang="en-US" sz="2100">
                <a:latin typeface="Times New Roman" panose="02020603050405020304" pitchFamily="18" charset="0"/>
                <a:cs typeface="Times New Roman" panose="02020603050405020304" pitchFamily="18" charset="0"/>
              </a:rPr>
              <a:t>At the end of this presentation the learner is expected to know </a:t>
            </a:r>
            <a:endParaRPr lang="en-US" altLang="en-US" sz="2100" b="0">
              <a:latin typeface="Times New Roman" panose="02020603050405020304" pitchFamily="18" charset="0"/>
            </a:endParaRPr>
          </a:p>
        </p:txBody>
      </p:sp>
      <p:sp>
        <p:nvSpPr>
          <p:cNvPr id="4123" name="Slide Number Placeholder 4">
            <a:extLst>
              <a:ext uri="{FF2B5EF4-FFF2-40B4-BE49-F238E27FC236}">
                <a16:creationId xmlns:a16="http://schemas.microsoft.com/office/drawing/2014/main" id="{6D6843DF-D02A-65A2-B8C9-0A352D4CB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C3A4E8FB-6E6A-4352-88F5-DD422851C49C}" type="slidenum">
              <a:rPr lang="en-US" altLang="en-US" sz="1400" b="0">
                <a:latin typeface="Times New Roman" panose="02020603050405020304" pitchFamily="18" charset="0"/>
              </a:rPr>
              <a:pPr>
                <a:spcBef>
                  <a:spcPct val="0"/>
                </a:spcBef>
                <a:buClrTx/>
                <a:buFontTx/>
                <a:buNone/>
              </a:pPr>
              <a:t>2</a:t>
            </a:fld>
            <a:endParaRPr lang="en-US" altLang="en-US" sz="1400" b="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74638"/>
            <a:ext cx="8640960" cy="1143000"/>
          </a:xfrm>
        </p:spPr>
        <p:txBody>
          <a:bodyPr>
            <a:normAutofit fontScale="90000"/>
          </a:bodyPr>
          <a:lstStyle/>
          <a:p>
            <a:r>
              <a:rPr lang="en-AU" b="1" dirty="0"/>
              <a:t>5. Through broken </a:t>
            </a:r>
            <a:r>
              <a:rPr lang="en-AU" b="1" dirty="0" err="1"/>
              <a:t>occl.seal</a:t>
            </a:r>
            <a:r>
              <a:rPr lang="en-AU" b="1" dirty="0"/>
              <a:t>/ faulty restoration</a:t>
            </a:r>
          </a:p>
        </p:txBody>
      </p:sp>
      <p:sp>
        <p:nvSpPr>
          <p:cNvPr id="3" name="Content Placeholder 2"/>
          <p:cNvSpPr>
            <a:spLocks noGrp="1"/>
          </p:cNvSpPr>
          <p:nvPr>
            <p:ph sz="quarter" idx="1"/>
          </p:nvPr>
        </p:nvSpPr>
        <p:spPr>
          <a:xfrm>
            <a:off x="1703512" y="1447800"/>
            <a:ext cx="8784976" cy="5149552"/>
          </a:xfrm>
        </p:spPr>
        <p:txBody>
          <a:bodyPr>
            <a:normAutofit lnSpcReduction="10000"/>
          </a:bodyPr>
          <a:lstStyle/>
          <a:p>
            <a:r>
              <a:rPr lang="en-AU" sz="3200" dirty="0"/>
              <a:t>Controlled studies by torabinejad et al. have proven that salivary contamination from the occlusal aspect can reach the periapical area in less than 6 weeks in canals obturated with gutta percha and sealer</a:t>
            </a:r>
          </a:p>
          <a:p>
            <a:endParaRPr lang="en-AU" sz="3200" dirty="0"/>
          </a:p>
          <a:p>
            <a:r>
              <a:rPr lang="en-AU" sz="3200" dirty="0"/>
              <a:t>If there is delay in restorative procedures following endodontic therapy and the temporary seal is broken, if the tooth structure  fractures before final restoration, or if the final restoration is inadequate , bacteria may gain access to the periapical tissue and result in infection</a:t>
            </a:r>
          </a:p>
        </p:txBody>
      </p:sp>
      <p:sp>
        <p:nvSpPr>
          <p:cNvPr id="5" name="Slide Number Placeholder 4"/>
          <p:cNvSpPr>
            <a:spLocks noGrp="1"/>
          </p:cNvSpPr>
          <p:nvPr>
            <p:ph type="sldNum" sz="quarter" idx="12"/>
          </p:nvPr>
        </p:nvSpPr>
        <p:spPr/>
        <p:txBody>
          <a:bodyPr/>
          <a:lstStyle/>
          <a:p>
            <a:fld id="{9E78C9EA-A0E9-4CC6-B5CF-6D7A8352DCB3}" type="slidenum">
              <a:rPr lang="en-AU" smtClean="0"/>
              <a:pPr/>
              <a:t>20</a:t>
            </a:fld>
            <a:endParaRPr lang="en-A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640960" cy="6192688"/>
          </a:xfrm>
        </p:spPr>
        <p:txBody>
          <a:bodyPr>
            <a:normAutofit/>
          </a:bodyPr>
          <a:lstStyle/>
          <a:p>
            <a:r>
              <a:rPr lang="en-AU" sz="3200" dirty="0"/>
              <a:t>This problem is often compounded by  </a:t>
            </a:r>
            <a:r>
              <a:rPr lang="en-AU" sz="3200" dirty="0" err="1"/>
              <a:t>hydrophillic</a:t>
            </a:r>
            <a:r>
              <a:rPr lang="en-AU" sz="3200" dirty="0"/>
              <a:t> composite cores placed under cast restorations that begin to leak with time, absorb contaminants and serve as reservoir of bacteria.</a:t>
            </a:r>
          </a:p>
          <a:p>
            <a:endParaRPr lang="en-AU" sz="3200" dirty="0"/>
          </a:p>
          <a:p>
            <a:r>
              <a:rPr lang="en-AU" sz="3200" dirty="0"/>
              <a:t>Unused post space further complicates the situation in a leaking  restorative system acting as an incubator for </a:t>
            </a:r>
            <a:r>
              <a:rPr lang="en-AU" sz="3200" dirty="0" err="1"/>
              <a:t>anarobic</a:t>
            </a:r>
            <a:r>
              <a:rPr lang="en-AU" sz="3200" dirty="0"/>
              <a:t> bacteria, inviting them to travel to the </a:t>
            </a:r>
            <a:r>
              <a:rPr lang="en-AU" sz="3200" dirty="0" err="1"/>
              <a:t>periradicular</a:t>
            </a:r>
            <a:r>
              <a:rPr lang="en-AU" sz="3200" dirty="0"/>
              <a:t> tissue through apex</a:t>
            </a:r>
          </a:p>
        </p:txBody>
      </p:sp>
      <p:sp>
        <p:nvSpPr>
          <p:cNvPr id="5" name="Slide Number Placeholder 4"/>
          <p:cNvSpPr>
            <a:spLocks noGrp="1"/>
          </p:cNvSpPr>
          <p:nvPr>
            <p:ph type="sldNum" sz="quarter" idx="12"/>
          </p:nvPr>
        </p:nvSpPr>
        <p:spPr/>
        <p:txBody>
          <a:bodyPr/>
          <a:lstStyle/>
          <a:p>
            <a:fld id="{9E78C9EA-A0E9-4CC6-B5CF-6D7A8352DCB3}" type="slidenum">
              <a:rPr lang="en-AU" smtClean="0"/>
              <a:pPr/>
              <a:t>21</a:t>
            </a:fld>
            <a:endParaRPr lang="en-A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188640"/>
            <a:ext cx="8784976" cy="1228998"/>
          </a:xfrm>
        </p:spPr>
        <p:txBody>
          <a:bodyPr>
            <a:normAutofit fontScale="90000"/>
          </a:bodyPr>
          <a:lstStyle/>
          <a:p>
            <a:r>
              <a:rPr lang="en-AU" b="1" dirty="0"/>
              <a:t>6. Through extension of a periapical infection from </a:t>
            </a:r>
            <a:r>
              <a:rPr lang="en-AU" b="1" dirty="0" err="1"/>
              <a:t>adjucent</a:t>
            </a:r>
            <a:r>
              <a:rPr lang="en-AU" b="1" dirty="0"/>
              <a:t> tooth</a:t>
            </a:r>
          </a:p>
        </p:txBody>
      </p:sp>
      <p:sp>
        <p:nvSpPr>
          <p:cNvPr id="3" name="Content Placeholder 2"/>
          <p:cNvSpPr>
            <a:spLocks noGrp="1"/>
          </p:cNvSpPr>
          <p:nvPr>
            <p:ph sz="quarter" idx="1"/>
          </p:nvPr>
        </p:nvSpPr>
        <p:spPr>
          <a:xfrm>
            <a:off x="1703512" y="1556792"/>
            <a:ext cx="8507288" cy="4968552"/>
          </a:xfrm>
        </p:spPr>
        <p:txBody>
          <a:bodyPr/>
          <a:lstStyle/>
          <a:p>
            <a:endParaRPr lang="en-AU" sz="3200" dirty="0"/>
          </a:p>
          <a:p>
            <a:r>
              <a:rPr lang="en-AU" sz="3200" dirty="0"/>
              <a:t>There is a considerable question whether or not bacteria from a periapical area will enter an adjacent, or </a:t>
            </a:r>
            <a:r>
              <a:rPr lang="en-AU" sz="3200" dirty="0" err="1"/>
              <a:t>noninfected</a:t>
            </a:r>
            <a:r>
              <a:rPr lang="en-AU" sz="3200" dirty="0"/>
              <a:t> tooth.</a:t>
            </a:r>
          </a:p>
          <a:p>
            <a:endParaRPr lang="en-AU" sz="3200" dirty="0"/>
          </a:p>
          <a:p>
            <a:r>
              <a:rPr lang="en-AU" sz="3200" dirty="0"/>
              <a:t>Large periapical </a:t>
            </a:r>
            <a:r>
              <a:rPr lang="en-AU" sz="3200" dirty="0" err="1"/>
              <a:t>radiolucencies</a:t>
            </a:r>
            <a:r>
              <a:rPr lang="en-AU" sz="3200" dirty="0"/>
              <a:t> may appear to encompass the roots of multiple teeth, yet be caused by pulp necrosis of only one tooth.</a:t>
            </a:r>
          </a:p>
          <a:p>
            <a:endParaRPr lang="en-AU" dirty="0"/>
          </a:p>
          <a:p>
            <a:endParaRPr lang="en-AU"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22</a:t>
            </a:fld>
            <a:endParaRPr lang="en-A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640960" cy="6192688"/>
          </a:xfrm>
        </p:spPr>
        <p:txBody>
          <a:bodyPr>
            <a:normAutofit/>
          </a:bodyPr>
          <a:lstStyle/>
          <a:p>
            <a:r>
              <a:rPr lang="en-AU" sz="3200" dirty="0"/>
              <a:t>This occurs with greatest frequency in the </a:t>
            </a:r>
            <a:r>
              <a:rPr lang="en-AU" sz="3200" dirty="0" err="1"/>
              <a:t>mandibular</a:t>
            </a:r>
            <a:r>
              <a:rPr lang="en-AU" sz="3200" dirty="0"/>
              <a:t> anterior teeth.</a:t>
            </a:r>
          </a:p>
          <a:p>
            <a:endParaRPr lang="en-AU" sz="3200" dirty="0"/>
          </a:p>
          <a:p>
            <a:r>
              <a:rPr lang="en-AU" sz="3200" dirty="0"/>
              <a:t>Only the causative tooth is treated endodontically, and the entire </a:t>
            </a:r>
            <a:r>
              <a:rPr lang="en-AU" sz="3200" dirty="0" err="1"/>
              <a:t>radiolucency</a:t>
            </a:r>
            <a:r>
              <a:rPr lang="en-AU" sz="3200" dirty="0"/>
              <a:t> heals.</a:t>
            </a:r>
          </a:p>
          <a:p>
            <a:endParaRPr lang="en-AU" sz="3200" dirty="0"/>
          </a:p>
          <a:p>
            <a:r>
              <a:rPr lang="en-AU" sz="3200" dirty="0"/>
              <a:t>Of course, if a </a:t>
            </a:r>
            <a:r>
              <a:rPr lang="en-AU" sz="3200" dirty="0" err="1"/>
              <a:t>pulpitis</a:t>
            </a:r>
            <a:r>
              <a:rPr lang="en-AU" sz="3200" dirty="0"/>
              <a:t> or trauma severely affects a tooth and its </a:t>
            </a:r>
            <a:r>
              <a:rPr lang="en-AU" sz="3200" dirty="0" err="1"/>
              <a:t>neighbor</a:t>
            </a:r>
            <a:r>
              <a:rPr lang="en-AU" sz="3200" dirty="0"/>
              <a:t> does have an infected periapical area, the m.org may reach the newer problem by the interlacing blood and lymph systems, by physical extension, or by pressure.</a:t>
            </a:r>
          </a:p>
        </p:txBody>
      </p:sp>
      <p:sp>
        <p:nvSpPr>
          <p:cNvPr id="5" name="Slide Number Placeholder 4"/>
          <p:cNvSpPr>
            <a:spLocks noGrp="1"/>
          </p:cNvSpPr>
          <p:nvPr>
            <p:ph type="sldNum" sz="quarter" idx="12"/>
          </p:nvPr>
        </p:nvSpPr>
        <p:spPr/>
        <p:txBody>
          <a:bodyPr/>
          <a:lstStyle/>
          <a:p>
            <a:fld id="{9E78C9EA-A0E9-4CC6-B5CF-6D7A8352DCB3}" type="slidenum">
              <a:rPr lang="en-AU" smtClean="0"/>
              <a:pPr/>
              <a:t>23</a:t>
            </a:fld>
            <a:endParaRPr lang="en-A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640960" cy="6192688"/>
          </a:xfrm>
        </p:spPr>
        <p:txBody>
          <a:bodyPr>
            <a:normAutofit/>
          </a:bodyPr>
          <a:lstStyle/>
          <a:p>
            <a:pPr>
              <a:buNone/>
            </a:pPr>
            <a:endParaRPr lang="en-AU" sz="3200" dirty="0"/>
          </a:p>
          <a:p>
            <a:endParaRPr lang="en-AU" sz="3200" dirty="0"/>
          </a:p>
          <a:p>
            <a:r>
              <a:rPr lang="en-AU" sz="3200" dirty="0"/>
              <a:t>Once the dental pulp become </a:t>
            </a:r>
            <a:r>
              <a:rPr lang="en-AU" sz="3200" dirty="0">
                <a:solidFill>
                  <a:srgbClr val="FFFF00"/>
                </a:solidFill>
              </a:rPr>
              <a:t>necrotic</a:t>
            </a:r>
            <a:r>
              <a:rPr lang="en-AU" sz="3200" dirty="0"/>
              <a:t>, the root canal system becomes a privileged </a:t>
            </a:r>
            <a:r>
              <a:rPr lang="en-AU" sz="3200" dirty="0">
                <a:solidFill>
                  <a:srgbClr val="FFFF00"/>
                </a:solidFill>
              </a:rPr>
              <a:t>sanctuary for clusters of bacteria, bacterial by-products</a:t>
            </a:r>
            <a:r>
              <a:rPr lang="en-AU" sz="3200" dirty="0"/>
              <a:t>, and degradation products of both the </a:t>
            </a:r>
            <a:r>
              <a:rPr lang="en-AU" sz="3200" dirty="0" err="1"/>
              <a:t>m.orgs</a:t>
            </a:r>
            <a:r>
              <a:rPr lang="en-AU" sz="3200" dirty="0"/>
              <a:t> and </a:t>
            </a:r>
            <a:r>
              <a:rPr lang="en-AU" sz="3200" dirty="0" err="1"/>
              <a:t>pulpal</a:t>
            </a:r>
            <a:r>
              <a:rPr lang="en-AU" sz="3200" dirty="0"/>
              <a:t> tissue </a:t>
            </a:r>
          </a:p>
        </p:txBody>
      </p:sp>
      <p:sp>
        <p:nvSpPr>
          <p:cNvPr id="5" name="Slide Number Placeholder 4"/>
          <p:cNvSpPr>
            <a:spLocks noGrp="1"/>
          </p:cNvSpPr>
          <p:nvPr>
            <p:ph type="sldNum" sz="quarter" idx="12"/>
          </p:nvPr>
        </p:nvSpPr>
        <p:spPr/>
        <p:txBody>
          <a:bodyPr/>
          <a:lstStyle/>
          <a:p>
            <a:fld id="{9E78C9EA-A0E9-4CC6-B5CF-6D7A8352DCB3}" type="slidenum">
              <a:rPr lang="en-AU" smtClean="0"/>
              <a:pPr/>
              <a:t>24</a:t>
            </a:fld>
            <a:endParaRPr lang="en-A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5">
            <a:extLst>
              <a:ext uri="{FF2B5EF4-FFF2-40B4-BE49-F238E27FC236}">
                <a16:creationId xmlns:a16="http://schemas.microsoft.com/office/drawing/2014/main" id="{40191C26-217B-BD20-C138-FB67A93B9F70}"/>
              </a:ext>
            </a:extLst>
          </p:cNvPr>
          <p:cNvSpPr>
            <a:spLocks noGrp="1" noChangeArrowheads="1"/>
          </p:cNvSpPr>
          <p:nvPr>
            <p:ph type="title"/>
          </p:nvPr>
        </p:nvSpPr>
        <p:spPr>
          <a:xfrm>
            <a:off x="3124200" y="228600"/>
            <a:ext cx="7729538" cy="2057400"/>
          </a:xfrm>
        </p:spPr>
        <p:txBody>
          <a:bodyPr/>
          <a:lstStyle/>
          <a:p>
            <a:r>
              <a:rPr lang="en-US" altLang="en-US" b="1">
                <a:solidFill>
                  <a:schemeClr val="tx1"/>
                </a:solidFill>
                <a:cs typeface="Times New Roman" panose="02020603050405020304" pitchFamily="18" charset="0"/>
              </a:rPr>
              <a:t> </a:t>
            </a:r>
            <a:r>
              <a:rPr lang="en-US" altLang="en-US" b="1"/>
              <a:t>Teaching Materials </a:t>
            </a:r>
            <a:br>
              <a:rPr lang="en-US" altLang="en-US" b="1">
                <a:cs typeface="Times New Roman" panose="02020603050405020304" pitchFamily="18" charset="0"/>
              </a:rPr>
            </a:br>
            <a:endParaRPr lang="en-US" altLang="en-US" sz="2700" b="1">
              <a:cs typeface="Times New Roman" panose="02020603050405020304" pitchFamily="18" charset="0"/>
            </a:endParaRPr>
          </a:p>
        </p:txBody>
      </p:sp>
      <p:sp>
        <p:nvSpPr>
          <p:cNvPr id="21507" name="Slide Number Placeholder 2">
            <a:extLst>
              <a:ext uri="{FF2B5EF4-FFF2-40B4-BE49-F238E27FC236}">
                <a16:creationId xmlns:a16="http://schemas.microsoft.com/office/drawing/2014/main" id="{654BA5EB-BD63-8A06-AE2F-50843EA76DE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FC1587EA-003C-4035-8C87-55DF2EE0468A}" type="slidenum">
              <a:rPr lang="en-US" altLang="en-US" sz="1400" b="0">
                <a:latin typeface="Times New Roman" panose="02020603050405020304" pitchFamily="18" charset="0"/>
              </a:rPr>
              <a:pPr>
                <a:spcBef>
                  <a:spcPct val="0"/>
                </a:spcBef>
                <a:buClrTx/>
                <a:buFontTx/>
                <a:buNone/>
              </a:pPr>
              <a:t>25</a:t>
            </a:fld>
            <a:endParaRPr lang="en-US" altLang="en-US" sz="1400" b="0">
              <a:latin typeface="Times New Roman" panose="02020603050405020304" pitchFamily="18" charset="0"/>
            </a:endParaRPr>
          </a:p>
        </p:txBody>
      </p:sp>
      <p:sp>
        <p:nvSpPr>
          <p:cNvPr id="2" name="TextBox 1">
            <a:extLst>
              <a:ext uri="{FF2B5EF4-FFF2-40B4-BE49-F238E27FC236}">
                <a16:creationId xmlns:a16="http://schemas.microsoft.com/office/drawing/2014/main" id="{7096DC75-8C8A-607D-E4F5-203E33998918}"/>
              </a:ext>
            </a:extLst>
          </p:cNvPr>
          <p:cNvSpPr txBox="1"/>
          <p:nvPr/>
        </p:nvSpPr>
        <p:spPr>
          <a:xfrm>
            <a:off x="3352800" y="2514600"/>
            <a:ext cx="6781800" cy="2677656"/>
          </a:xfrm>
          <a:prstGeom prst="rect">
            <a:avLst/>
          </a:prstGeom>
          <a:noFill/>
        </p:spPr>
        <p:txBody>
          <a:bodyPr>
            <a:spAutoFit/>
          </a:bodyPr>
          <a:lstStyle/>
          <a:p>
            <a:pPr marL="342900" indent="-342900">
              <a:buFont typeface="Arial" panose="020B0604020202020204" pitchFamily="34" charset="0"/>
              <a:buChar char="•"/>
              <a:defRPr/>
            </a:pPr>
            <a:r>
              <a:rPr lang="en-US" sz="2800" dirty="0"/>
              <a:t>Endodontic practices - Grossman</a:t>
            </a:r>
          </a:p>
          <a:p>
            <a:pPr marL="342900" indent="-342900">
              <a:buFont typeface="Arial" panose="020B0604020202020204" pitchFamily="34" charset="0"/>
              <a:buChar char="•"/>
              <a:defRPr/>
            </a:pPr>
            <a:r>
              <a:rPr lang="en-US" sz="2800" dirty="0"/>
              <a:t>Pathways of pulp – Cohen</a:t>
            </a:r>
          </a:p>
          <a:p>
            <a:pPr marL="342900" indent="-342900">
              <a:buFont typeface="Arial" panose="020B0604020202020204" pitchFamily="34" charset="0"/>
              <a:buChar char="•"/>
              <a:defRPr/>
            </a:pPr>
            <a:r>
              <a:rPr lang="en-US" sz="2800" dirty="0"/>
              <a:t>Textbook of Endodontics – Nisha Garg</a:t>
            </a:r>
          </a:p>
          <a:p>
            <a:pPr marL="342900" indent="-342900">
              <a:buFont typeface="Arial" panose="020B0604020202020204" pitchFamily="34" charset="0"/>
              <a:buChar char="•"/>
              <a:defRPr/>
            </a:pPr>
            <a:r>
              <a:rPr lang="en-US" sz="2800" dirty="0"/>
              <a:t>Endodontics - Ingle</a:t>
            </a:r>
          </a:p>
          <a:p>
            <a:pPr eaLnBrk="1" hangingPunct="1">
              <a:defRPr/>
            </a:pPr>
            <a:endParaRPr lang="en-US" sz="2800" dirty="0"/>
          </a:p>
          <a:p>
            <a:pPr eaLnBrk="1" hangingPunct="1">
              <a:defRPr/>
            </a:pPr>
            <a:endParaRPr lang="en-US" sz="2800" dirty="0"/>
          </a:p>
        </p:txBody>
      </p:sp>
    </p:spTree>
    <p:extLst>
      <p:ext uri="{BB962C8B-B14F-4D97-AF65-F5344CB8AC3E}">
        <p14:creationId xmlns:p14="http://schemas.microsoft.com/office/powerpoint/2010/main" val="3329351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5">
            <a:extLst>
              <a:ext uri="{FF2B5EF4-FFF2-40B4-BE49-F238E27FC236}">
                <a16:creationId xmlns:a16="http://schemas.microsoft.com/office/drawing/2014/main" id="{3751A2B8-C05C-E20E-8C5A-91E2AED86C83}"/>
              </a:ext>
            </a:extLst>
          </p:cNvPr>
          <p:cNvSpPr>
            <a:spLocks noGrp="1" noChangeArrowheads="1"/>
          </p:cNvSpPr>
          <p:nvPr>
            <p:ph type="title"/>
          </p:nvPr>
        </p:nvSpPr>
        <p:spPr>
          <a:xfrm>
            <a:off x="2217175" y="231264"/>
            <a:ext cx="8545513" cy="1096963"/>
          </a:xfrm>
        </p:spPr>
        <p:txBody>
          <a:bodyPr/>
          <a:lstStyle/>
          <a:p>
            <a:r>
              <a:rPr lang="en-US" altLang="en-US" sz="2700" b="1" dirty="0">
                <a:cs typeface="Times New Roman" panose="02020603050405020304" pitchFamily="18" charset="0"/>
              </a:rPr>
              <a:t>TAKE HOME MESSEGE/ FOR THE TOPIC COVERED (SUMMARY)  </a:t>
            </a:r>
          </a:p>
        </p:txBody>
      </p:sp>
      <p:sp>
        <p:nvSpPr>
          <p:cNvPr id="22531" name="Slide Number Placeholder 1">
            <a:extLst>
              <a:ext uri="{FF2B5EF4-FFF2-40B4-BE49-F238E27FC236}">
                <a16:creationId xmlns:a16="http://schemas.microsoft.com/office/drawing/2014/main" id="{0B88A8DB-AEB3-7F40-CD74-4A07803E544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D9BC71EF-3F65-4897-830D-F5A0A962BA52}" type="slidenum">
              <a:rPr lang="en-US" altLang="en-US" sz="1400" b="0">
                <a:latin typeface="Times New Roman" panose="02020603050405020304" pitchFamily="18" charset="0"/>
              </a:rPr>
              <a:pPr>
                <a:spcBef>
                  <a:spcPct val="0"/>
                </a:spcBef>
                <a:buClrTx/>
                <a:buFontTx/>
                <a:buNone/>
              </a:pPr>
              <a:t>26</a:t>
            </a:fld>
            <a:endParaRPr lang="en-US" altLang="en-US" sz="1400" b="0">
              <a:latin typeface="Times New Roman" panose="02020603050405020304" pitchFamily="18" charset="0"/>
            </a:endParaRPr>
          </a:p>
        </p:txBody>
      </p:sp>
      <p:sp>
        <p:nvSpPr>
          <p:cNvPr id="2" name="TextBox 1">
            <a:extLst>
              <a:ext uri="{FF2B5EF4-FFF2-40B4-BE49-F238E27FC236}">
                <a16:creationId xmlns:a16="http://schemas.microsoft.com/office/drawing/2014/main" id="{32AC6193-74BA-2D24-A9FD-D96E882A122B}"/>
              </a:ext>
            </a:extLst>
          </p:cNvPr>
          <p:cNvSpPr txBox="1"/>
          <p:nvPr/>
        </p:nvSpPr>
        <p:spPr>
          <a:xfrm>
            <a:off x="1429312" y="1232029"/>
            <a:ext cx="10231746" cy="5575052"/>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Infection of the root canal is not a random event. </a:t>
            </a:r>
          </a:p>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The type and mix of the microbial flora develop in response to the surrounding environment. Microorganisms that establish in the untreated root canal experience an environment of nutritional diversity. </a:t>
            </a:r>
          </a:p>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In contrast, well-filled root canal offers the microbial flora a small, dry, nutritionally limited space.</a:t>
            </a:r>
          </a:p>
          <a:p>
            <a:pPr marL="285750" indent="-285750" algn="just">
              <a:lnSpc>
                <a:spcPct val="150000"/>
              </a:lnSpc>
              <a:buFont typeface="Arial" panose="020B0604020202020204" pitchFamily="34" charset="0"/>
              <a:buChar char="•"/>
            </a:pPr>
            <a:r>
              <a:rPr lang="en-US" sz="2400" b="0" i="0" dirty="0">
                <a:solidFill>
                  <a:srgbClr val="000000"/>
                </a:solidFill>
                <a:effectLst/>
                <a:latin typeface="Arial" panose="020B0604020202020204" pitchFamily="34" charset="0"/>
              </a:rPr>
              <a:t> Thus, we should obtain a better understanding of the characteristics and properties of bacteria and their biofilms along with the environmental changes, to enhance success.</a:t>
            </a:r>
            <a:br>
              <a:rPr lang="en-US" sz="2400" dirty="0"/>
            </a:br>
            <a:endParaRPr lang="en-US" sz="2400" dirty="0"/>
          </a:p>
        </p:txBody>
      </p:sp>
    </p:spTree>
    <p:extLst>
      <p:ext uri="{BB962C8B-B14F-4D97-AF65-F5344CB8AC3E}">
        <p14:creationId xmlns:p14="http://schemas.microsoft.com/office/powerpoint/2010/main" val="364592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291AB29-A3B2-4626-D7B2-1BB7AD0C61E1}"/>
              </a:ext>
            </a:extLst>
          </p:cNvPr>
          <p:cNvSpPr>
            <a:spLocks noGrp="1" noChangeArrowheads="1"/>
          </p:cNvSpPr>
          <p:nvPr>
            <p:ph type="title"/>
          </p:nvPr>
        </p:nvSpPr>
        <p:spPr>
          <a:xfrm>
            <a:off x="3124200" y="990600"/>
            <a:ext cx="7886700" cy="1093788"/>
          </a:xfrm>
        </p:spPr>
        <p:txBody>
          <a:bodyPr/>
          <a:lstStyle/>
          <a:p>
            <a:r>
              <a:rPr lang="en-US" altLang="en-US">
                <a:cs typeface="Times New Roman" panose="02020603050405020304" pitchFamily="18" charset="0"/>
              </a:rPr>
              <a:t>Question &amp; Answer Session</a:t>
            </a:r>
            <a:endParaRPr lang="en-US" altLang="en-US" sz="1800"/>
          </a:p>
        </p:txBody>
      </p:sp>
      <p:sp>
        <p:nvSpPr>
          <p:cNvPr id="24579" name="Slide Number Placeholder 1">
            <a:extLst>
              <a:ext uri="{FF2B5EF4-FFF2-40B4-BE49-F238E27FC236}">
                <a16:creationId xmlns:a16="http://schemas.microsoft.com/office/drawing/2014/main" id="{9B89950C-B983-F42E-A682-A633FF3A834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D23A7AC1-F164-43BA-B7EC-CA97AFAAC886}" type="slidenum">
              <a:rPr lang="en-US" altLang="en-US" sz="1400" b="0">
                <a:latin typeface="Times New Roman" panose="02020603050405020304" pitchFamily="18" charset="0"/>
              </a:rPr>
              <a:pPr>
                <a:spcBef>
                  <a:spcPct val="0"/>
                </a:spcBef>
                <a:buClrTx/>
                <a:buFontTx/>
                <a:buNone/>
              </a:pPr>
              <a:t>27</a:t>
            </a:fld>
            <a:endParaRPr lang="en-US" altLang="en-US" sz="1400" b="0">
              <a:latin typeface="Times New Roman" panose="02020603050405020304" pitchFamily="18" charset="0"/>
            </a:endParaRPr>
          </a:p>
        </p:txBody>
      </p:sp>
      <p:sp>
        <p:nvSpPr>
          <p:cNvPr id="3" name="TextBox 2">
            <a:extLst>
              <a:ext uri="{FF2B5EF4-FFF2-40B4-BE49-F238E27FC236}">
                <a16:creationId xmlns:a16="http://schemas.microsoft.com/office/drawing/2014/main" id="{97E7031E-3847-9913-D15B-2ED52F9EA55C}"/>
              </a:ext>
            </a:extLst>
          </p:cNvPr>
          <p:cNvSpPr txBox="1"/>
          <p:nvPr/>
        </p:nvSpPr>
        <p:spPr>
          <a:xfrm>
            <a:off x="1877961" y="2694039"/>
            <a:ext cx="6105833" cy="954107"/>
          </a:xfrm>
          <a:prstGeom prst="rect">
            <a:avLst/>
          </a:prstGeom>
          <a:noFill/>
        </p:spPr>
        <p:txBody>
          <a:bodyPr wrap="square" rtlCol="0">
            <a:spAutoFit/>
          </a:bodyPr>
          <a:lstStyle/>
          <a:p>
            <a:pPr marL="457200" indent="-457200">
              <a:buFont typeface="Arial" panose="020B0604020202020204" pitchFamily="34" charset="0"/>
              <a:buChar char="•"/>
            </a:pPr>
            <a:r>
              <a:rPr lang="en-US" sz="2800" dirty="0"/>
              <a:t>Describe routes of microorganism ingress</a:t>
            </a:r>
          </a:p>
        </p:txBody>
      </p:sp>
    </p:spTree>
    <p:extLst>
      <p:ext uri="{BB962C8B-B14F-4D97-AF65-F5344CB8AC3E}">
        <p14:creationId xmlns:p14="http://schemas.microsoft.com/office/powerpoint/2010/main" val="35862154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95A76-6EB0-519A-D9F3-43A81833E388}"/>
              </a:ext>
            </a:extLst>
          </p:cNvPr>
          <p:cNvSpPr>
            <a:spLocks noGrp="1"/>
          </p:cNvSpPr>
          <p:nvPr>
            <p:ph type="title"/>
          </p:nvPr>
        </p:nvSpPr>
        <p:spPr/>
        <p:txBody>
          <a:bodyPr>
            <a:normAutofit/>
          </a:bodyPr>
          <a:lstStyle/>
          <a:p>
            <a:pPr>
              <a:defRPr/>
            </a:pPr>
            <a:r>
              <a:rPr lang="en-US" dirty="0">
                <a:cs typeface="Times New Roman" panose="02020603050405020304" pitchFamily="18" charset="0"/>
              </a:rPr>
              <a:t>REFERENCES</a:t>
            </a:r>
            <a:r>
              <a:rPr lang="en-US" dirty="0"/>
              <a:t> </a:t>
            </a:r>
            <a:br>
              <a:rPr lang="en-US" dirty="0"/>
            </a:br>
            <a:endParaRPr lang="en-US" sz="1650" dirty="0"/>
          </a:p>
        </p:txBody>
      </p:sp>
      <p:sp>
        <p:nvSpPr>
          <p:cNvPr id="23555" name="Slide Number Placeholder 2">
            <a:extLst>
              <a:ext uri="{FF2B5EF4-FFF2-40B4-BE49-F238E27FC236}">
                <a16:creationId xmlns:a16="http://schemas.microsoft.com/office/drawing/2014/main" id="{953499BE-BD4D-569D-730A-BBFAC3F2238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5E25002B-3B3D-4318-825D-D205A59F5FB6}" type="slidenum">
              <a:rPr lang="en-US" altLang="en-US" sz="1400" b="0">
                <a:latin typeface="Times New Roman" panose="02020603050405020304" pitchFamily="18" charset="0"/>
              </a:rPr>
              <a:pPr>
                <a:spcBef>
                  <a:spcPct val="0"/>
                </a:spcBef>
                <a:buClrTx/>
                <a:buFontTx/>
                <a:buNone/>
              </a:pPr>
              <a:t>28</a:t>
            </a:fld>
            <a:endParaRPr lang="en-US" altLang="en-US" sz="1400" b="0">
              <a:latin typeface="Times New Roman" panose="02020603050405020304" pitchFamily="18" charset="0"/>
            </a:endParaRPr>
          </a:p>
        </p:txBody>
      </p:sp>
      <p:sp>
        <p:nvSpPr>
          <p:cNvPr id="4" name="TextBox 3">
            <a:extLst>
              <a:ext uri="{FF2B5EF4-FFF2-40B4-BE49-F238E27FC236}">
                <a16:creationId xmlns:a16="http://schemas.microsoft.com/office/drawing/2014/main" id="{958996D8-A56D-705F-2DEC-86C6624B92BA}"/>
              </a:ext>
            </a:extLst>
          </p:cNvPr>
          <p:cNvSpPr txBox="1"/>
          <p:nvPr/>
        </p:nvSpPr>
        <p:spPr>
          <a:xfrm>
            <a:off x="3352800" y="2514600"/>
            <a:ext cx="6781800" cy="2677656"/>
          </a:xfrm>
          <a:prstGeom prst="rect">
            <a:avLst/>
          </a:prstGeom>
          <a:noFill/>
        </p:spPr>
        <p:txBody>
          <a:bodyPr>
            <a:spAutoFit/>
          </a:bodyPr>
          <a:lstStyle/>
          <a:p>
            <a:pPr marL="342900" indent="-342900">
              <a:buFont typeface="Arial" panose="020B0604020202020204" pitchFamily="34" charset="0"/>
              <a:buChar char="•"/>
              <a:defRPr/>
            </a:pPr>
            <a:r>
              <a:rPr lang="en-US" sz="2800" dirty="0"/>
              <a:t>Endodontic practices - Grossman</a:t>
            </a:r>
          </a:p>
          <a:p>
            <a:pPr marL="342900" indent="-342900">
              <a:buFont typeface="Arial" panose="020B0604020202020204" pitchFamily="34" charset="0"/>
              <a:buChar char="•"/>
              <a:defRPr/>
            </a:pPr>
            <a:r>
              <a:rPr lang="en-US" sz="2800" dirty="0"/>
              <a:t>Pathways of pulp – Cohen</a:t>
            </a:r>
          </a:p>
          <a:p>
            <a:pPr marL="342900" indent="-342900">
              <a:buFont typeface="Arial" panose="020B0604020202020204" pitchFamily="34" charset="0"/>
              <a:buChar char="•"/>
              <a:defRPr/>
            </a:pPr>
            <a:r>
              <a:rPr lang="en-US" sz="2800" dirty="0"/>
              <a:t>Textbook of Endodontics – Nisha Garg</a:t>
            </a:r>
          </a:p>
          <a:p>
            <a:pPr marL="342900" indent="-342900">
              <a:buFont typeface="Arial" panose="020B0604020202020204" pitchFamily="34" charset="0"/>
              <a:buChar char="•"/>
              <a:defRPr/>
            </a:pPr>
            <a:r>
              <a:rPr lang="en-US" sz="2800" dirty="0"/>
              <a:t>Endodontics - Ingle</a:t>
            </a:r>
          </a:p>
          <a:p>
            <a:pPr eaLnBrk="1" hangingPunct="1">
              <a:defRPr/>
            </a:pPr>
            <a:endParaRPr lang="en-US" sz="2800" dirty="0"/>
          </a:p>
          <a:p>
            <a:pPr eaLnBrk="1" hangingPunct="1">
              <a:defRPr/>
            </a:pPr>
            <a:endParaRPr lang="en-US" sz="2800" dirty="0"/>
          </a:p>
        </p:txBody>
      </p:sp>
    </p:spTree>
    <p:extLst>
      <p:ext uri="{BB962C8B-B14F-4D97-AF65-F5344CB8AC3E}">
        <p14:creationId xmlns:p14="http://schemas.microsoft.com/office/powerpoint/2010/main" val="3308929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BAEFFDC6-D517-BB29-3D63-5708CEDA4314}"/>
              </a:ext>
            </a:extLst>
          </p:cNvPr>
          <p:cNvSpPr txBox="1">
            <a:spLocks noChangeArrowheads="1"/>
          </p:cNvSpPr>
          <p:nvPr/>
        </p:nvSpPr>
        <p:spPr bwMode="auto">
          <a:xfrm>
            <a:off x="2362200" y="2667000"/>
            <a:ext cx="8123238"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en-US" sz="5400" b="0">
                <a:latin typeface="Algerian" panose="04020705040A02060702" pitchFamily="82" charset="0"/>
                <a:cs typeface="Times New Roman" panose="02020603050405020304" pitchFamily="18" charset="0"/>
              </a:rPr>
              <a:t>THANK YOU </a:t>
            </a:r>
            <a:endParaRPr lang="en-US" altLang="en-US" sz="5400" b="0">
              <a:latin typeface="Algerian" panose="04020705040A02060702" pitchFamily="82" charset="0"/>
            </a:endParaRPr>
          </a:p>
        </p:txBody>
      </p:sp>
      <p:sp>
        <p:nvSpPr>
          <p:cNvPr id="25603" name="Slide Number Placeholder 1">
            <a:extLst>
              <a:ext uri="{FF2B5EF4-FFF2-40B4-BE49-F238E27FC236}">
                <a16:creationId xmlns:a16="http://schemas.microsoft.com/office/drawing/2014/main" id="{5C5C945B-EE3E-7885-3513-579D036378C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lr>
                <a:schemeClr val="hlink"/>
              </a:buClr>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lr>
                <a:schemeClr val="hlink"/>
              </a:buClr>
              <a:buChar char="–"/>
              <a:defRPr sz="2800" b="1">
                <a:solidFill>
                  <a:schemeClr val="tx1"/>
                </a:solidFill>
                <a:latin typeface="Arial" panose="020B0604020202020204" pitchFamily="34" charset="0"/>
              </a:defRPr>
            </a:lvl2pPr>
            <a:lvl3pPr marL="1143000" indent="-228600">
              <a:spcBef>
                <a:spcPct val="20000"/>
              </a:spcBef>
              <a:buClr>
                <a:schemeClr val="hlink"/>
              </a:buClr>
              <a:buChar char="•"/>
              <a:defRPr sz="2400" b="1">
                <a:solidFill>
                  <a:schemeClr val="tx1"/>
                </a:solidFill>
                <a:latin typeface="Arial" panose="020B0604020202020204" pitchFamily="34" charset="0"/>
              </a:defRPr>
            </a:lvl3pPr>
            <a:lvl4pPr marL="1600200" indent="-228600">
              <a:spcBef>
                <a:spcPct val="20000"/>
              </a:spcBef>
              <a:buClr>
                <a:schemeClr val="hlink"/>
              </a:buClr>
              <a:buChar char="–"/>
              <a:defRPr sz="2000" b="1">
                <a:solidFill>
                  <a:schemeClr val="tx1"/>
                </a:solidFill>
                <a:latin typeface="Arial" panose="020B0604020202020204" pitchFamily="34" charset="0"/>
              </a:defRPr>
            </a:lvl4pPr>
            <a:lvl5pPr marL="2057400" indent="-228600">
              <a:spcBef>
                <a:spcPct val="20000"/>
              </a:spcBef>
              <a:buClr>
                <a:schemeClr val="hlink"/>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b="1">
                <a:solidFill>
                  <a:schemeClr val="tx1"/>
                </a:solidFill>
                <a:latin typeface="Arial" panose="020B0604020202020204" pitchFamily="34" charset="0"/>
              </a:defRPr>
            </a:lvl9pPr>
          </a:lstStyle>
          <a:p>
            <a:pPr>
              <a:spcBef>
                <a:spcPct val="0"/>
              </a:spcBef>
              <a:buClrTx/>
              <a:buFontTx/>
              <a:buNone/>
            </a:pPr>
            <a:fld id="{9EA4A539-899C-4D99-8F5E-99B765CE2D58}" type="slidenum">
              <a:rPr lang="en-US" altLang="en-US" sz="1400" b="0">
                <a:latin typeface="Times New Roman" panose="02020603050405020304" pitchFamily="18" charset="0"/>
              </a:rPr>
              <a:pPr>
                <a:spcBef>
                  <a:spcPct val="0"/>
                </a:spcBef>
                <a:buClrTx/>
                <a:buFontTx/>
                <a:buNone/>
              </a:pPr>
              <a:t>29</a:t>
            </a:fld>
            <a:endParaRPr lang="en-US" altLang="en-US" sz="1400" b="0">
              <a:latin typeface="Times New Roman" panose="02020603050405020304" pitchFamily="18" charset="0"/>
            </a:endParaRPr>
          </a:p>
        </p:txBody>
      </p:sp>
    </p:spTree>
    <p:extLst>
      <p:ext uri="{BB962C8B-B14F-4D97-AF65-F5344CB8AC3E}">
        <p14:creationId xmlns:p14="http://schemas.microsoft.com/office/powerpoint/2010/main" val="403227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274638"/>
            <a:ext cx="8712968" cy="1143000"/>
          </a:xfrm>
        </p:spPr>
        <p:txBody>
          <a:bodyPr>
            <a:normAutofit fontScale="90000"/>
          </a:bodyPr>
          <a:lstStyle/>
          <a:p>
            <a:r>
              <a:rPr lang="en-AU" b="1" i="1" dirty="0"/>
              <a:t>TABLE OF CONTENT:</a:t>
            </a:r>
            <a:br>
              <a:rPr lang="en-AU" dirty="0"/>
            </a:br>
            <a:endParaRPr lang="en-AU" dirty="0"/>
          </a:p>
        </p:txBody>
      </p:sp>
      <p:sp>
        <p:nvSpPr>
          <p:cNvPr id="3" name="Content Placeholder 2"/>
          <p:cNvSpPr>
            <a:spLocks noGrp="1"/>
          </p:cNvSpPr>
          <p:nvPr>
            <p:ph sz="quarter" idx="1"/>
          </p:nvPr>
        </p:nvSpPr>
        <p:spPr>
          <a:xfrm>
            <a:off x="1847528" y="980728"/>
            <a:ext cx="8424936" cy="5544616"/>
          </a:xfrm>
        </p:spPr>
        <p:txBody>
          <a:bodyPr>
            <a:normAutofit fontScale="92500" lnSpcReduction="10000"/>
          </a:bodyPr>
          <a:lstStyle/>
          <a:p>
            <a:r>
              <a:rPr lang="en-AU" dirty="0"/>
              <a:t>INTRODUCTION</a:t>
            </a:r>
          </a:p>
          <a:p>
            <a:endParaRPr lang="en-AU" dirty="0"/>
          </a:p>
          <a:p>
            <a:r>
              <a:rPr lang="en-AU" dirty="0"/>
              <a:t>ROUTES OF MICROORGANISM INGRESS</a:t>
            </a:r>
          </a:p>
          <a:p>
            <a:endParaRPr lang="en-AU" dirty="0"/>
          </a:p>
          <a:p>
            <a:r>
              <a:rPr lang="en-AU" dirty="0"/>
              <a:t>MICROORGANISMS FOUND IN ROOT CANALS ASSOCIATED WITH ENDODONTIC INFECTIONS</a:t>
            </a:r>
          </a:p>
          <a:p>
            <a:endParaRPr lang="en-AU" dirty="0"/>
          </a:p>
          <a:p>
            <a:r>
              <a:rPr lang="en-AU" dirty="0"/>
              <a:t>INTRARADICULAR INFECTION</a:t>
            </a:r>
          </a:p>
          <a:p>
            <a:endParaRPr lang="en-AU" dirty="0"/>
          </a:p>
          <a:p>
            <a:r>
              <a:rPr lang="en-AU" dirty="0"/>
              <a:t>EXTRARADICULAR INFECTION</a:t>
            </a:r>
          </a:p>
          <a:p>
            <a:endParaRPr lang="en-AU" dirty="0"/>
          </a:p>
          <a:p>
            <a:r>
              <a:rPr lang="en-AU" dirty="0"/>
              <a:t>METHODS FOR IDENTIFICATION OF MICROBES</a:t>
            </a:r>
          </a:p>
          <a:p>
            <a:pPr lvl="4">
              <a:buNone/>
            </a:pPr>
            <a:endParaRPr lang="en-AU" sz="28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3</a:t>
            </a:fld>
            <a:endParaRPr lang="en-A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7384"/>
            <a:ext cx="8712968" cy="1143000"/>
          </a:xfrm>
        </p:spPr>
        <p:txBody>
          <a:bodyPr/>
          <a:lstStyle/>
          <a:p>
            <a:r>
              <a:rPr lang="en-AU" b="1" i="1" dirty="0"/>
              <a:t>INTRODUCTION</a:t>
            </a:r>
          </a:p>
        </p:txBody>
      </p:sp>
      <p:sp>
        <p:nvSpPr>
          <p:cNvPr id="3" name="Content Placeholder 2"/>
          <p:cNvSpPr>
            <a:spLocks noGrp="1"/>
          </p:cNvSpPr>
          <p:nvPr>
            <p:ph sz="quarter" idx="1"/>
          </p:nvPr>
        </p:nvSpPr>
        <p:spPr>
          <a:xfrm>
            <a:off x="1775520" y="1628800"/>
            <a:ext cx="8712968" cy="5040560"/>
          </a:xfrm>
        </p:spPr>
        <p:txBody>
          <a:bodyPr>
            <a:normAutofit/>
          </a:bodyPr>
          <a:lstStyle/>
          <a:p>
            <a:r>
              <a:rPr lang="en-AU" sz="3200" dirty="0"/>
              <a:t>Even with new advances in instruments and techniques, controversy continues concerning the efficiency of canal preparation procedures employed in endodontics.</a:t>
            </a:r>
          </a:p>
          <a:p>
            <a:endParaRPr lang="en-AU" sz="3200" dirty="0"/>
          </a:p>
          <a:p>
            <a:endParaRPr lang="en-AU" sz="3200" dirty="0"/>
          </a:p>
          <a:p>
            <a:r>
              <a:rPr lang="en-AU" sz="3200" dirty="0">
                <a:solidFill>
                  <a:srgbClr val="FFFF00"/>
                </a:solidFill>
              </a:rPr>
              <a:t>One of  the basics of endodontic therapy </a:t>
            </a:r>
            <a:r>
              <a:rPr lang="en-AU" sz="3200" dirty="0"/>
              <a:t>– thorough removal of diseased or necrotic tissue from the root canal.</a:t>
            </a:r>
          </a:p>
          <a:p>
            <a:endParaRPr lang="en-AU" sz="3200" dirty="0"/>
          </a:p>
          <a:p>
            <a:endParaRPr lang="en-AU" sz="3200" dirty="0"/>
          </a:p>
          <a:p>
            <a:endParaRPr lang="en-AU" sz="3200"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4</a:t>
            </a:fld>
            <a:endParaRPr lang="en-A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847528" y="404664"/>
            <a:ext cx="8363272" cy="6048672"/>
          </a:xfrm>
        </p:spPr>
        <p:txBody>
          <a:bodyPr>
            <a:normAutofit/>
          </a:bodyPr>
          <a:lstStyle/>
          <a:p>
            <a:endParaRPr lang="en-AU" sz="3200" dirty="0"/>
          </a:p>
          <a:p>
            <a:r>
              <a:rPr lang="en-AU" sz="3200" dirty="0"/>
              <a:t>This includes, an attempt to eliminate microbes, their end products, and substrate needed for growth and to provide an </a:t>
            </a:r>
            <a:r>
              <a:rPr lang="en-AU" sz="3200" dirty="0">
                <a:solidFill>
                  <a:srgbClr val="FFFF00"/>
                </a:solidFill>
              </a:rPr>
              <a:t>environment that prevents </a:t>
            </a:r>
            <a:r>
              <a:rPr lang="en-AU" sz="3200" dirty="0" err="1">
                <a:solidFill>
                  <a:srgbClr val="FFFF00"/>
                </a:solidFill>
              </a:rPr>
              <a:t>reinfection</a:t>
            </a:r>
            <a:endParaRPr lang="en-AU" sz="3200" dirty="0">
              <a:solidFill>
                <a:srgbClr val="FFFF00"/>
              </a:solidFill>
            </a:endParaRPr>
          </a:p>
          <a:p>
            <a:pPr>
              <a:buNone/>
            </a:pPr>
            <a:endParaRPr lang="en-AU" sz="3200" dirty="0"/>
          </a:p>
          <a:p>
            <a:endParaRPr lang="en-AU" sz="3200" dirty="0"/>
          </a:p>
          <a:p>
            <a:r>
              <a:rPr lang="en-AU" sz="3200" dirty="0"/>
              <a:t>Without microbial involvement in the pulp and associated </a:t>
            </a:r>
            <a:r>
              <a:rPr lang="en-AU" sz="3200" dirty="0" err="1"/>
              <a:t>periapical</a:t>
            </a:r>
            <a:r>
              <a:rPr lang="en-AU" sz="3200" dirty="0"/>
              <a:t> tissues, there would be no need for endodontic therapy</a:t>
            </a:r>
          </a:p>
          <a:p>
            <a:endParaRPr lang="en-AU" sz="3200" dirty="0"/>
          </a:p>
          <a:p>
            <a:endParaRPr lang="en-AU" sz="3200" dirty="0"/>
          </a:p>
          <a:p>
            <a:endParaRPr lang="en-AU" dirty="0"/>
          </a:p>
        </p:txBody>
      </p:sp>
      <p:sp>
        <p:nvSpPr>
          <p:cNvPr id="5" name="Slide Number Placeholder 4"/>
          <p:cNvSpPr>
            <a:spLocks noGrp="1"/>
          </p:cNvSpPr>
          <p:nvPr>
            <p:ph type="sldNum" sz="quarter" idx="12"/>
          </p:nvPr>
        </p:nvSpPr>
        <p:spPr/>
        <p:txBody>
          <a:bodyPr/>
          <a:lstStyle/>
          <a:p>
            <a:fld id="{9E78C9EA-A0E9-4CC6-B5CF-6D7A8352DCB3}" type="slidenum">
              <a:rPr lang="en-AU" smtClean="0"/>
              <a:pPr/>
              <a:t>5</a:t>
            </a:fld>
            <a:endParaRPr lang="en-A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102"/>
            <a:ext cx="8712968" cy="6669360"/>
          </a:xfrm>
        </p:spPr>
        <p:txBody>
          <a:bodyPr>
            <a:noAutofit/>
          </a:bodyPr>
          <a:lstStyle/>
          <a:p>
            <a:r>
              <a:rPr lang="en-AU" sz="3200" dirty="0" err="1"/>
              <a:t>Kakehashi</a:t>
            </a:r>
            <a:r>
              <a:rPr lang="en-AU" sz="3200" dirty="0"/>
              <a:t> et al (1965) proved that without bacterial involvement, only minor inflammation occurred in exposed pulps.</a:t>
            </a:r>
          </a:p>
          <a:p>
            <a:endParaRPr lang="en-AU" sz="3200" dirty="0"/>
          </a:p>
          <a:p>
            <a:endParaRPr lang="en-AU" sz="3200" dirty="0"/>
          </a:p>
          <a:p>
            <a:endParaRPr lang="en-AU" sz="3200" dirty="0"/>
          </a:p>
          <a:p>
            <a:endParaRPr lang="en-AU" sz="3200" dirty="0"/>
          </a:p>
          <a:p>
            <a:endParaRPr lang="en-AU" sz="3200" dirty="0"/>
          </a:p>
          <a:p>
            <a:endParaRPr lang="en-AU" sz="3200" dirty="0"/>
          </a:p>
          <a:p>
            <a:r>
              <a:rPr lang="en-AU" sz="3200" dirty="0" err="1"/>
              <a:t>Pulpal</a:t>
            </a:r>
            <a:r>
              <a:rPr lang="en-AU" sz="3200" dirty="0"/>
              <a:t> abscesses, periapical lesions, swelling and pain are the results of mixed microbial infections.</a:t>
            </a:r>
          </a:p>
        </p:txBody>
      </p:sp>
      <p:pic>
        <p:nvPicPr>
          <p:cNvPr id="1026" name="Picture 2"/>
          <p:cNvPicPr>
            <a:picLocks noChangeAspect="1" noChangeArrowheads="1"/>
          </p:cNvPicPr>
          <p:nvPr/>
        </p:nvPicPr>
        <p:blipFill>
          <a:blip r:embed="rId3" cstate="print"/>
          <a:srcRect/>
          <a:stretch>
            <a:fillRect/>
          </a:stretch>
        </p:blipFill>
        <p:spPr bwMode="auto">
          <a:xfrm>
            <a:off x="2009775" y="1785926"/>
            <a:ext cx="8172450" cy="3384376"/>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9E78C9EA-A0E9-4CC6-B5CF-6D7A8352DCB3}" type="slidenum">
              <a:rPr lang="en-AU" smtClean="0"/>
              <a:pPr/>
              <a:t>6</a:t>
            </a:fld>
            <a:endParaRPr lang="en-A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5520" y="260648"/>
            <a:ext cx="8712968" cy="6408712"/>
          </a:xfrm>
        </p:spPr>
        <p:txBody>
          <a:bodyPr>
            <a:normAutofit/>
          </a:bodyPr>
          <a:lstStyle/>
          <a:p>
            <a:endParaRPr lang="en-AU" sz="3200" dirty="0"/>
          </a:p>
          <a:p>
            <a:r>
              <a:rPr lang="en-AU" sz="3200" dirty="0"/>
              <a:t>Discovery of  the </a:t>
            </a:r>
            <a:r>
              <a:rPr lang="en-AU" sz="3200" dirty="0" err="1"/>
              <a:t>anarobic</a:t>
            </a:r>
            <a:r>
              <a:rPr lang="en-AU" sz="3200" dirty="0"/>
              <a:t> gram </a:t>
            </a:r>
            <a:r>
              <a:rPr lang="en-AU" sz="3200" dirty="0" err="1"/>
              <a:t>negetive</a:t>
            </a:r>
            <a:r>
              <a:rPr lang="en-AU" sz="3200" dirty="0"/>
              <a:t> rods, specifically black pigmented bacteria, and their relationship with other microbes in mixed infections, points to the close relationship between basic sciences and clinical practice in the special field of endodontics.</a:t>
            </a:r>
          </a:p>
          <a:p>
            <a:endParaRPr lang="en-AU" sz="3200" dirty="0"/>
          </a:p>
          <a:p>
            <a:r>
              <a:rPr lang="en-AU" sz="3200" dirty="0"/>
              <a:t>Sophisticated modern microbiologic studies have attempted to link specific bacteria with such symptoms as swelling, pain, and the production of purulence</a:t>
            </a:r>
          </a:p>
        </p:txBody>
      </p:sp>
      <p:sp>
        <p:nvSpPr>
          <p:cNvPr id="5" name="Slide Number Placeholder 4"/>
          <p:cNvSpPr>
            <a:spLocks noGrp="1"/>
          </p:cNvSpPr>
          <p:nvPr>
            <p:ph type="sldNum" sz="quarter" idx="12"/>
          </p:nvPr>
        </p:nvSpPr>
        <p:spPr/>
        <p:txBody>
          <a:bodyPr/>
          <a:lstStyle/>
          <a:p>
            <a:fld id="{9E78C9EA-A0E9-4CC6-B5CF-6D7A8352DCB3}" type="slidenum">
              <a:rPr lang="en-AU" smtClean="0"/>
              <a:pPr/>
              <a:t>7</a:t>
            </a:fld>
            <a:endParaRPr lang="en-AU"/>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74638"/>
            <a:ext cx="8712968" cy="1143000"/>
          </a:xfrm>
        </p:spPr>
        <p:txBody>
          <a:bodyPr/>
          <a:lstStyle/>
          <a:p>
            <a:endParaRPr lang="en-AU" dirty="0"/>
          </a:p>
        </p:txBody>
      </p:sp>
      <p:sp>
        <p:nvSpPr>
          <p:cNvPr id="3" name="Content Placeholder 2"/>
          <p:cNvSpPr>
            <a:spLocks noGrp="1"/>
          </p:cNvSpPr>
          <p:nvPr>
            <p:ph sz="quarter" idx="1"/>
          </p:nvPr>
        </p:nvSpPr>
        <p:spPr>
          <a:xfrm>
            <a:off x="1775520" y="1447800"/>
            <a:ext cx="8712968" cy="5221560"/>
          </a:xfrm>
        </p:spPr>
        <p:txBody>
          <a:bodyPr>
            <a:normAutofit/>
          </a:bodyPr>
          <a:lstStyle/>
          <a:p>
            <a:r>
              <a:rPr lang="en-AU" sz="3200" dirty="0"/>
              <a:t>A thorough understanding of these organisms, including their destructive potential, their requirements for growths, their routes of entry, their sensitivity to </a:t>
            </a:r>
            <a:r>
              <a:rPr lang="en-AU" sz="3200" dirty="0" err="1"/>
              <a:t>pharmaco</a:t>
            </a:r>
            <a:r>
              <a:rPr lang="en-AU" sz="3200" dirty="0"/>
              <a:t>-therapeutic agents, their synergistic dependence on each other, and their relationship to clinical symptoms is necessary to formulate a sound approach to root canal therapy</a:t>
            </a:r>
          </a:p>
        </p:txBody>
      </p:sp>
      <p:sp>
        <p:nvSpPr>
          <p:cNvPr id="5" name="Slide Number Placeholder 4"/>
          <p:cNvSpPr>
            <a:spLocks noGrp="1"/>
          </p:cNvSpPr>
          <p:nvPr>
            <p:ph type="sldNum" sz="quarter" idx="12"/>
          </p:nvPr>
        </p:nvSpPr>
        <p:spPr/>
        <p:txBody>
          <a:bodyPr/>
          <a:lstStyle/>
          <a:p>
            <a:fld id="{9E78C9EA-A0E9-4CC6-B5CF-6D7A8352DCB3}" type="slidenum">
              <a:rPr lang="en-AU" smtClean="0"/>
              <a:pPr/>
              <a:t>8</a:t>
            </a:fld>
            <a:endParaRPr lang="en-A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7384"/>
            <a:ext cx="8712968" cy="1143000"/>
          </a:xfrm>
        </p:spPr>
        <p:txBody>
          <a:bodyPr>
            <a:normAutofit fontScale="90000"/>
          </a:bodyPr>
          <a:lstStyle/>
          <a:p>
            <a:r>
              <a:rPr lang="en-AU" dirty="0"/>
              <a:t>ROUTES OF MICROORGANISM INGRESS</a:t>
            </a:r>
          </a:p>
        </p:txBody>
      </p:sp>
      <p:sp>
        <p:nvSpPr>
          <p:cNvPr id="3" name="Content Placeholder 2"/>
          <p:cNvSpPr>
            <a:spLocks noGrp="1"/>
          </p:cNvSpPr>
          <p:nvPr>
            <p:ph sz="quarter" idx="1"/>
          </p:nvPr>
        </p:nvSpPr>
        <p:spPr>
          <a:xfrm>
            <a:off x="1775520" y="1447800"/>
            <a:ext cx="8712968" cy="5221560"/>
          </a:xfrm>
        </p:spPr>
        <p:txBody>
          <a:bodyPr>
            <a:normAutofit fontScale="92500" lnSpcReduction="10000"/>
          </a:bodyPr>
          <a:lstStyle/>
          <a:p>
            <a:r>
              <a:rPr lang="en-AU" dirty="0"/>
              <a:t>THROUGH OPEN CAVITY</a:t>
            </a:r>
          </a:p>
          <a:p>
            <a:endParaRPr lang="en-AU" dirty="0"/>
          </a:p>
          <a:p>
            <a:r>
              <a:rPr lang="en-AU" dirty="0"/>
              <a:t>THROUGH DENTINAL TUBULES</a:t>
            </a:r>
          </a:p>
          <a:p>
            <a:endParaRPr lang="en-AU" dirty="0"/>
          </a:p>
          <a:p>
            <a:r>
              <a:rPr lang="en-AU" dirty="0"/>
              <a:t>THROUGH THE GINGIVAL SULCUS/ PDL</a:t>
            </a:r>
          </a:p>
          <a:p>
            <a:endParaRPr lang="en-AU" dirty="0"/>
          </a:p>
          <a:p>
            <a:r>
              <a:rPr lang="en-AU" dirty="0"/>
              <a:t>THROUGH BLOOD STREAM</a:t>
            </a:r>
          </a:p>
          <a:p>
            <a:endParaRPr lang="en-AU" dirty="0"/>
          </a:p>
          <a:p>
            <a:r>
              <a:rPr lang="en-AU" dirty="0"/>
              <a:t>THROUGH BROKEN OCCL. SEAL/ FAULTY RESTORATION</a:t>
            </a:r>
          </a:p>
          <a:p>
            <a:endParaRPr lang="en-AU" dirty="0"/>
          </a:p>
          <a:p>
            <a:r>
              <a:rPr lang="en-AU" dirty="0"/>
              <a:t>THROUGH EXTENSION OF A PERIAPICAL INFECTION FROM ADJACENT INFECTED TOOTH</a:t>
            </a:r>
          </a:p>
        </p:txBody>
      </p:sp>
      <p:sp>
        <p:nvSpPr>
          <p:cNvPr id="5" name="Slide Number Placeholder 4"/>
          <p:cNvSpPr>
            <a:spLocks noGrp="1"/>
          </p:cNvSpPr>
          <p:nvPr>
            <p:ph type="sldNum" sz="quarter" idx="12"/>
          </p:nvPr>
        </p:nvSpPr>
        <p:spPr/>
        <p:txBody>
          <a:bodyPr/>
          <a:lstStyle/>
          <a:p>
            <a:fld id="{9E78C9EA-A0E9-4CC6-B5CF-6D7A8352DCB3}" type="slidenum">
              <a:rPr lang="en-AU" smtClean="0"/>
              <a:pPr/>
              <a:t>9</a:t>
            </a:fld>
            <a:endParaRPr lang="en-AU"/>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1505</Words>
  <Application>Microsoft Office PowerPoint</Application>
  <PresentationFormat>Widescreen</PresentationFormat>
  <Paragraphs>209</Paragraphs>
  <Slides>29</Slides>
  <Notes>22</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Algerian</vt:lpstr>
      <vt:lpstr>Arial</vt:lpstr>
      <vt:lpstr>Book Antiqua</vt:lpstr>
      <vt:lpstr>Calibri</vt:lpstr>
      <vt:lpstr>Calibri Light</vt:lpstr>
      <vt:lpstr>Times New Roman</vt:lpstr>
      <vt:lpstr>Office Theme</vt:lpstr>
      <vt:lpstr>PowerPoint Presentation</vt:lpstr>
      <vt:lpstr>Specific learning Objectives </vt:lpstr>
      <vt:lpstr>TABLE OF CONTENT: </vt:lpstr>
      <vt:lpstr>INTRODUCTION</vt:lpstr>
      <vt:lpstr>PowerPoint Presentation</vt:lpstr>
      <vt:lpstr>PowerPoint Presentation</vt:lpstr>
      <vt:lpstr>PowerPoint Presentation</vt:lpstr>
      <vt:lpstr>PowerPoint Presentation</vt:lpstr>
      <vt:lpstr>ROUTES OF MICROORGANISM INGRESS</vt:lpstr>
      <vt:lpstr>PowerPoint Presentation</vt:lpstr>
      <vt:lpstr>1. Through open cavity</vt:lpstr>
      <vt:lpstr>PowerPoint Presentation</vt:lpstr>
      <vt:lpstr>2. Through the dentinal tubules</vt:lpstr>
      <vt:lpstr>PowerPoint Presentation</vt:lpstr>
      <vt:lpstr>PowerPoint Presentation</vt:lpstr>
      <vt:lpstr>3.Through gingival sulcus/PDL</vt:lpstr>
      <vt:lpstr>PowerPoint Presentation</vt:lpstr>
      <vt:lpstr>4. Through the blood stream</vt:lpstr>
      <vt:lpstr>PowerPoint Presentation</vt:lpstr>
      <vt:lpstr>5. Through broken occl.seal/ faulty restoration</vt:lpstr>
      <vt:lpstr>PowerPoint Presentation</vt:lpstr>
      <vt:lpstr>6. Through extension of a periapical infection from adjucent tooth</vt:lpstr>
      <vt:lpstr>PowerPoint Presentation</vt:lpstr>
      <vt:lpstr>PowerPoint Presentation</vt:lpstr>
      <vt:lpstr> Teaching Materials  </vt:lpstr>
      <vt:lpstr>TAKE HOME MESSEGE/ FOR THE TOPIC COVERED (SUMMARY)  </vt:lpstr>
      <vt:lpstr>Question &amp; Answer Session</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MICROBIOLOGY IN ENDODONTICS</dc:title>
  <dc:creator>GAURAV DEORE</dc:creator>
  <cp:lastModifiedBy>shalvi wadighare</cp:lastModifiedBy>
  <cp:revision>10</cp:revision>
  <dcterms:created xsi:type="dcterms:W3CDTF">2023-04-18T18:03:06Z</dcterms:created>
  <dcterms:modified xsi:type="dcterms:W3CDTF">2023-04-19T04:45:24Z</dcterms:modified>
</cp:coreProperties>
</file>